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284" r:id="rId3"/>
    <p:sldId id="270" r:id="rId4"/>
    <p:sldId id="257" r:id="rId5"/>
    <p:sldId id="269" r:id="rId6"/>
    <p:sldId id="266" r:id="rId7"/>
    <p:sldId id="259" r:id="rId8"/>
    <p:sldId id="282" r:id="rId9"/>
    <p:sldId id="274" r:id="rId10"/>
    <p:sldId id="279" r:id="rId11"/>
    <p:sldId id="281" r:id="rId12"/>
    <p:sldId id="260" r:id="rId13"/>
    <p:sldId id="272" r:id="rId14"/>
    <p:sldId id="273" r:id="rId15"/>
    <p:sldId id="262" r:id="rId16"/>
    <p:sldId id="261" r:id="rId17"/>
    <p:sldId id="277" r:id="rId18"/>
    <p:sldId id="263" r:id="rId19"/>
    <p:sldId id="278" r:id="rId20"/>
    <p:sldId id="264" r:id="rId21"/>
    <p:sldId id="268" r:id="rId22"/>
    <p:sldId id="267" r:id="rId23"/>
    <p:sldId id="275" r:id="rId24"/>
    <p:sldId id="276" r:id="rId25"/>
    <p:sldId id="283" r:id="rId26"/>
    <p:sldId id="271" r:id="rId27"/>
    <p:sldId id="285" r:id="rId2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063"/>
    <a:srgbClr val="CCFF99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4660"/>
  </p:normalViewPr>
  <p:slideViewPr>
    <p:cSldViewPr>
      <p:cViewPr varScale="1">
        <p:scale>
          <a:sx n="77" d="100"/>
          <a:sy n="77" d="100"/>
        </p:scale>
        <p:origin x="120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DC040-88C4-4B69-9F1D-A0E564AD23DE}" type="datetimeFigureOut">
              <a:rPr lang="hu-HU" smtClean="0"/>
              <a:t>2015.10.27.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292BA-66F4-4778-8216-B1F1BFF0F6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3817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292BA-66F4-4778-8216-B1F1BFF0F67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1563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231B8-B34A-4BC1-AB45-03E71ED8F928}" type="datetime1">
              <a:rPr lang="hu-HU" smtClean="0"/>
              <a:t>2015.10.27.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7487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FB9B-ACAD-4E4D-A647-E04F1B35F242}" type="datetime1">
              <a:rPr lang="hu-HU" smtClean="0"/>
              <a:t>2015.10.27.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1108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2B55-D4AB-4FCA-89C2-558EE0D793D9}" type="datetime1">
              <a:rPr lang="hu-HU" smtClean="0"/>
              <a:t>2015.10.27.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6220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FE7BD-DD10-43D4-9308-D0EC50B4E293}" type="datetime1">
              <a:rPr lang="hu-HU" smtClean="0"/>
              <a:t>2015.10.27.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1360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59544-8312-46BF-8554-AC5AADBCAD62}" type="datetime1">
              <a:rPr lang="hu-HU" smtClean="0"/>
              <a:t>2015.10.27.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420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A3DF-4B6B-47A8-B353-A26A605279AC}" type="datetime1">
              <a:rPr lang="hu-HU" smtClean="0"/>
              <a:t>2015.10.27.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087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DBA5-1988-4098-B861-A8D3A043FA74}" type="datetime1">
              <a:rPr lang="hu-HU" smtClean="0"/>
              <a:t>2015.10.27.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278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584B-3B66-499A-8EAE-8E0060E02C26}" type="datetime1">
              <a:rPr lang="hu-HU" smtClean="0"/>
              <a:t>2015.10.27.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0430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A7FE-0A95-4256-B6C8-B530D7861771}" type="datetime1">
              <a:rPr lang="hu-HU" smtClean="0"/>
              <a:t>2015.10.27.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8414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047A9-5644-4AB4-BBB1-812045D7E3DC}" type="datetime1">
              <a:rPr lang="hu-HU" smtClean="0"/>
              <a:t>2015.10.27.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2801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5B35-5EFB-48B1-B731-337807FBD38D}" type="datetime1">
              <a:rPr lang="hu-HU" smtClean="0"/>
              <a:t>2015.10.27.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5968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8C9DE-7969-4433-B711-DCFC47B6DE6C}" type="datetime1">
              <a:rPr lang="hu-HU" smtClean="0"/>
              <a:t>2015.10.27.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D8126-543A-46CF-8ACA-7DA5967118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265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28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4.jpeg"/><Relationship Id="rId7" Type="http://schemas.openxmlformats.org/officeDocument/2006/relationships/image" Target="../media/image4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jpeg"/><Relationship Id="rId10" Type="http://schemas.openxmlformats.org/officeDocument/2006/relationships/image" Target="../media/image74.pn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12" Type="http://schemas.openxmlformats.org/officeDocument/2006/relationships/image" Target="../media/image86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11" Type="http://schemas.openxmlformats.org/officeDocument/2006/relationships/image" Target="../media/image75.png"/><Relationship Id="rId5" Type="http://schemas.openxmlformats.org/officeDocument/2006/relationships/image" Target="../media/image81.jpeg"/><Relationship Id="rId10" Type="http://schemas.openxmlformats.org/officeDocument/2006/relationships/image" Target="../media/image74.png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orchideatarsasag.hu/?page_id=110" TargetMode="External"/><Relationship Id="rId7" Type="http://schemas.openxmlformats.org/officeDocument/2006/relationships/hyperlink" Target="http://novenyhatarozo.info/N%C3%B6v%C3%A9nyhat%C3%A1roz%C3%B3#tartalom" TargetMode="External"/><Relationship Id="rId2" Type="http://schemas.openxmlformats.org/officeDocument/2006/relationships/hyperlink" Target="http://molnar-v-attila.blogspot.hu/search/label/Hazai%20orchide%C3%A1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hyperlink" Target="http://www.pannonmagbank.hu/" TargetMode="External"/><Relationship Id="rId4" Type="http://schemas.openxmlformats.org/officeDocument/2006/relationships/hyperlink" Target="http://www.termeszetvedelem.hu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467544" y="1700808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dirty="0" smtClean="0">
                <a:latin typeface="Monotype Corsiva" panose="03010101010201010101" pitchFamily="66" charset="0"/>
              </a:rPr>
              <a:t>Aki a virágot szereti…: orchideák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300192" y="4469050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dirty="0">
                <a:latin typeface="Monotype Corsiva" panose="03010101010201010101" pitchFamily="66" charset="0"/>
              </a:rPr>
              <a:t>Dr. Illyés Zoltán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779912" y="6093296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>
                <a:latin typeface="Monotype Corsiva" panose="03010101010201010101" pitchFamily="66" charset="0"/>
              </a:rPr>
              <a:t>2015</a:t>
            </a:r>
            <a:endParaRPr lang="hu-HU" sz="2800" b="1" i="1" dirty="0">
              <a:latin typeface="Monotype Corsiva" panose="03010101010201010101" pitchFamily="66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5589017" y="5300663"/>
            <a:ext cx="3162300" cy="1223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pic>
        <p:nvPicPr>
          <p:cNvPr id="7" name="Picture 6" descr="C:\Users\ban\Desktop\ppke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005" y="5394325"/>
            <a:ext cx="2743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18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6" descr="MilkaVanilia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00808"/>
            <a:ext cx="1986965" cy="21951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3" name="Picture 9" descr="CocaColaVanill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50" y="1700808"/>
            <a:ext cx="2253134" cy="21951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543124" y="75821"/>
            <a:ext cx="174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II. Feladat</a:t>
            </a:r>
            <a:endParaRPr lang="hu-HU" b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0" y="0"/>
            <a:ext cx="208823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Monotype Corsiva" panose="03010101010201010101" pitchFamily="66" charset="0"/>
              </a:rPr>
              <a:t>Orchideák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6156176" y="5111"/>
            <a:ext cx="2987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pPr algn="r"/>
            <a:r>
              <a:rPr lang="hu-HU" dirty="0" smtClean="0"/>
              <a:t>Feladat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171807" y="646101"/>
            <a:ext cx="5937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dirty="0" smtClean="0"/>
              <a:t>Nézd végig a vaníliával fűszerezett élelmiszerek csomagolásáról összegyűjtött képeket és állapítsd meg, hogy helyesen ábrázolták-e a vanília virágát (indoklással)!</a:t>
            </a:r>
            <a:endParaRPr lang="hu-HU" b="1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741543" y="3878984"/>
            <a:ext cx="57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A</a:t>
            </a:r>
            <a:endParaRPr lang="hu-HU" b="1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5292080" y="3878984"/>
            <a:ext cx="57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C</a:t>
            </a:r>
            <a:endParaRPr lang="hu-HU" b="1" dirty="0"/>
          </a:p>
        </p:txBody>
      </p:sp>
      <p:pic>
        <p:nvPicPr>
          <p:cNvPr id="1026" name="Picture 2" descr="D:\egyeni-vallalkozas-2011\2015_10_tananyagfejlesztes\vanilla_Orchid_Flower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927" y="5111"/>
            <a:ext cx="1989348" cy="15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zövegdoboz 23"/>
          <p:cNvSpPr txBox="1"/>
          <p:nvPr/>
        </p:nvSpPr>
        <p:spPr>
          <a:xfrm>
            <a:off x="3250803" y="4149080"/>
            <a:ext cx="202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Megoldás</a:t>
            </a:r>
            <a:endParaRPr lang="hu-HU" b="1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17747" y="4581854"/>
            <a:ext cx="2022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Szinte helyes</a:t>
            </a:r>
          </a:p>
          <a:p>
            <a:pPr marL="285750" indent="-285750" algn="just">
              <a:buFontTx/>
              <a:buChar char="-"/>
            </a:pPr>
            <a:r>
              <a:rPr lang="hu-HU" dirty="0" smtClean="0"/>
              <a:t>a leplek alakja kicsit más</a:t>
            </a:r>
          </a:p>
          <a:p>
            <a:pPr marL="285750" indent="-285750" algn="just">
              <a:buFontTx/>
              <a:buChar char="-"/>
            </a:pPr>
            <a:r>
              <a:rPr lang="hu-HU" dirty="0"/>
              <a:t>s</a:t>
            </a:r>
            <a:r>
              <a:rPr lang="hu-HU" dirty="0" smtClean="0"/>
              <a:t>zín élénkebb</a:t>
            </a:r>
            <a:endParaRPr lang="hu-HU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4509951" y="4581128"/>
            <a:ext cx="202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Helyes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2218179" y="4581128"/>
            <a:ext cx="2022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Helytelen</a:t>
            </a:r>
          </a:p>
          <a:p>
            <a:pPr marL="285750" indent="-285750" algn="just">
              <a:buFontTx/>
              <a:buChar char="-"/>
            </a:pPr>
            <a:r>
              <a:rPr lang="hu-HU" dirty="0" smtClean="0"/>
              <a:t>csak 5 lepel van, és ezek is más alakúak</a:t>
            </a:r>
          </a:p>
          <a:p>
            <a:pPr marL="285750" indent="-285750" algn="just">
              <a:buFontTx/>
              <a:buChar char="-"/>
            </a:pPr>
            <a:r>
              <a:rPr lang="hu-HU" dirty="0" smtClean="0"/>
              <a:t>az ivaroszlop helyett bibe</a:t>
            </a:r>
            <a:endParaRPr lang="hu-HU" dirty="0"/>
          </a:p>
        </p:txBody>
      </p:sp>
      <p:pic>
        <p:nvPicPr>
          <p:cNvPr id="29" name="Picture 11" descr="VaniliaDanon1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700808"/>
            <a:ext cx="2420836" cy="21951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zövegdoboz 29"/>
          <p:cNvSpPr txBox="1"/>
          <p:nvPr/>
        </p:nvSpPr>
        <p:spPr>
          <a:xfrm>
            <a:off x="7646565" y="3896000"/>
            <a:ext cx="57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D</a:t>
            </a:r>
            <a:endParaRPr lang="hu-HU" b="1" dirty="0"/>
          </a:p>
        </p:txBody>
      </p:sp>
      <p:sp>
        <p:nvSpPr>
          <p:cNvPr id="31" name="Szövegdoboz 30"/>
          <p:cNvSpPr txBox="1"/>
          <p:nvPr/>
        </p:nvSpPr>
        <p:spPr>
          <a:xfrm>
            <a:off x="2905573" y="3878984"/>
            <a:ext cx="57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B</a:t>
            </a:r>
          </a:p>
        </p:txBody>
      </p:sp>
      <p:sp>
        <p:nvSpPr>
          <p:cNvPr id="32" name="Szövegdoboz 31"/>
          <p:cNvSpPr txBox="1"/>
          <p:nvPr/>
        </p:nvSpPr>
        <p:spPr>
          <a:xfrm>
            <a:off x="6859420" y="4582467"/>
            <a:ext cx="22845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Helytelen</a:t>
            </a:r>
          </a:p>
          <a:p>
            <a:pPr marL="285750" indent="-285750" algn="just">
              <a:buFontTx/>
              <a:buChar char="-"/>
            </a:pPr>
            <a:r>
              <a:rPr lang="hu-HU" dirty="0"/>
              <a:t>c</a:t>
            </a:r>
            <a:r>
              <a:rPr lang="hu-HU" dirty="0" smtClean="0"/>
              <a:t>sak 5 lepel van</a:t>
            </a:r>
          </a:p>
          <a:p>
            <a:pPr marL="285750" indent="-285750" algn="just">
              <a:buFontTx/>
              <a:buChar char="-"/>
            </a:pPr>
            <a:r>
              <a:rPr lang="hu-HU" dirty="0" smtClean="0"/>
              <a:t>sugaras szimmetria</a:t>
            </a:r>
          </a:p>
          <a:p>
            <a:pPr marL="285750" indent="-285750" algn="just">
              <a:buFontTx/>
              <a:buChar char="-"/>
            </a:pPr>
            <a:r>
              <a:rPr lang="hu-HU" dirty="0"/>
              <a:t>n</a:t>
            </a:r>
            <a:r>
              <a:rPr lang="hu-HU" dirty="0" smtClean="0"/>
              <a:t>incs ivaroszlop, helyette porzók</a:t>
            </a:r>
          </a:p>
          <a:p>
            <a:pPr marL="285750" indent="-285750" algn="just">
              <a:buFontTx/>
              <a:buChar char="-"/>
            </a:pPr>
            <a:r>
              <a:rPr lang="hu-HU" dirty="0"/>
              <a:t>l</a:t>
            </a:r>
            <a:r>
              <a:rPr lang="hu-HU" dirty="0" smtClean="0"/>
              <a:t>epel szín, alak és minta más</a:t>
            </a:r>
            <a:endParaRPr lang="hu-H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95169"/>
            <a:ext cx="1748131" cy="218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593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6" grpId="0"/>
      <p:bldP spid="18" grpId="0"/>
      <p:bldP spid="24" grpId="0"/>
      <p:bldP spid="25" grpId="0"/>
      <p:bldP spid="27" grpId="0"/>
      <p:bldP spid="28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0" y="0"/>
            <a:ext cx="208823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Monotype Corsiva" panose="03010101010201010101" pitchFamily="66" charset="0"/>
              </a:rPr>
              <a:t>Orchideák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6156176" y="5111"/>
            <a:ext cx="2987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pPr algn="r"/>
            <a:r>
              <a:rPr lang="hu-HU" dirty="0" smtClean="0"/>
              <a:t>Feladat</a:t>
            </a:r>
            <a:endParaRPr lang="hu-HU" dirty="0"/>
          </a:p>
        </p:txBody>
      </p:sp>
      <p:pic>
        <p:nvPicPr>
          <p:cNvPr id="12" name="Picture 10" descr="SparJegkremVanilia-2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00808"/>
            <a:ext cx="2306647" cy="21951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2170" y="1700809"/>
            <a:ext cx="2171830" cy="2195192"/>
          </a:xfrm>
          <a:prstGeom prst="rect">
            <a:avLst/>
          </a:prstGeom>
          <a:noFill/>
          <a:ln/>
        </p:spPr>
      </p:pic>
      <p:pic>
        <p:nvPicPr>
          <p:cNvPr id="24" name="Picture 7" descr="Bagamer-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1" r="8977"/>
          <a:stretch/>
        </p:blipFill>
        <p:spPr bwMode="auto">
          <a:xfrm>
            <a:off x="2411760" y="1700809"/>
            <a:ext cx="2124000" cy="21951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zövegdoboz 28"/>
          <p:cNvSpPr txBox="1"/>
          <p:nvPr/>
        </p:nvSpPr>
        <p:spPr>
          <a:xfrm>
            <a:off x="171807" y="646101"/>
            <a:ext cx="5937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dirty="0" smtClean="0"/>
              <a:t>Nézd végig a vaníliával fűszerezett élelmiszerek csomagolásáról összegyűjtött képeket és állapítsd meg, hogy helyesen ábrázolták-e a vanília virágát (indoklással)!</a:t>
            </a:r>
            <a:endParaRPr lang="hu-HU" b="1" dirty="0"/>
          </a:p>
        </p:txBody>
      </p:sp>
      <p:pic>
        <p:nvPicPr>
          <p:cNvPr id="30" name="Picture 2" descr="D:\egyeni-vallalkozas-2011\2015_10_tananyagfejlesztes\vanilla_Orchid_Flower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927" y="5111"/>
            <a:ext cx="1989348" cy="15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zövegdoboz 30"/>
          <p:cNvSpPr txBox="1"/>
          <p:nvPr/>
        </p:nvSpPr>
        <p:spPr>
          <a:xfrm>
            <a:off x="3543124" y="75821"/>
            <a:ext cx="174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II. Feladat</a:t>
            </a:r>
            <a:endParaRPr lang="hu-HU" b="1" dirty="0"/>
          </a:p>
        </p:txBody>
      </p:sp>
      <p:sp>
        <p:nvSpPr>
          <p:cNvPr id="32" name="Szövegdoboz 31"/>
          <p:cNvSpPr txBox="1"/>
          <p:nvPr/>
        </p:nvSpPr>
        <p:spPr>
          <a:xfrm>
            <a:off x="3250803" y="4149080"/>
            <a:ext cx="202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Megfejtés</a:t>
            </a:r>
            <a:endParaRPr lang="hu-HU" b="1" dirty="0"/>
          </a:p>
        </p:txBody>
      </p:sp>
      <p:pic>
        <p:nvPicPr>
          <p:cNvPr id="14" name="Picture 9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 r="-1306"/>
          <a:stretch/>
        </p:blipFill>
        <p:spPr>
          <a:xfrm>
            <a:off x="4608264" y="1700808"/>
            <a:ext cx="2340000" cy="2195192"/>
          </a:xfrm>
          <a:noFill/>
          <a:ln/>
        </p:spPr>
      </p:pic>
      <p:sp>
        <p:nvSpPr>
          <p:cNvPr id="34" name="Szövegdoboz 33"/>
          <p:cNvSpPr txBox="1"/>
          <p:nvPr/>
        </p:nvSpPr>
        <p:spPr>
          <a:xfrm>
            <a:off x="741543" y="3878984"/>
            <a:ext cx="57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E</a:t>
            </a:r>
            <a:endParaRPr lang="hu-HU" b="1" dirty="0"/>
          </a:p>
        </p:txBody>
      </p:sp>
      <p:sp>
        <p:nvSpPr>
          <p:cNvPr id="35" name="Szövegdoboz 34"/>
          <p:cNvSpPr txBox="1"/>
          <p:nvPr/>
        </p:nvSpPr>
        <p:spPr>
          <a:xfrm>
            <a:off x="5449770" y="3878984"/>
            <a:ext cx="57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G</a:t>
            </a:r>
            <a:endParaRPr lang="hu-HU" b="1" dirty="0"/>
          </a:p>
        </p:txBody>
      </p:sp>
      <p:sp>
        <p:nvSpPr>
          <p:cNvPr id="36" name="Szövegdoboz 35"/>
          <p:cNvSpPr txBox="1"/>
          <p:nvPr/>
        </p:nvSpPr>
        <p:spPr>
          <a:xfrm>
            <a:off x="7646565" y="3896000"/>
            <a:ext cx="57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H</a:t>
            </a:r>
            <a:endParaRPr lang="hu-HU" b="1" dirty="0"/>
          </a:p>
        </p:txBody>
      </p:sp>
      <p:sp>
        <p:nvSpPr>
          <p:cNvPr id="37" name="Szövegdoboz 36"/>
          <p:cNvSpPr txBox="1"/>
          <p:nvPr/>
        </p:nvSpPr>
        <p:spPr>
          <a:xfrm>
            <a:off x="2905573" y="3878984"/>
            <a:ext cx="57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F</a:t>
            </a:r>
            <a:endParaRPr lang="hu-HU" b="1" dirty="0"/>
          </a:p>
        </p:txBody>
      </p:sp>
      <p:sp>
        <p:nvSpPr>
          <p:cNvPr id="38" name="Szövegdoboz 37"/>
          <p:cNvSpPr txBox="1"/>
          <p:nvPr/>
        </p:nvSpPr>
        <p:spPr>
          <a:xfrm>
            <a:off x="17747" y="4581854"/>
            <a:ext cx="20224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Helytelen</a:t>
            </a:r>
          </a:p>
          <a:p>
            <a:pPr marL="285750" indent="-285750" algn="just">
              <a:buFontTx/>
              <a:buChar char="-"/>
            </a:pPr>
            <a:r>
              <a:rPr lang="hu-HU" dirty="0" smtClean="0"/>
              <a:t>csak 5 lepel van és azok színe és alakja más</a:t>
            </a:r>
          </a:p>
          <a:p>
            <a:pPr marL="285750" indent="-285750" algn="just">
              <a:buFontTx/>
              <a:buChar char="-"/>
            </a:pPr>
            <a:r>
              <a:rPr lang="hu-HU" dirty="0"/>
              <a:t>n</a:t>
            </a:r>
            <a:r>
              <a:rPr lang="hu-HU" dirty="0" smtClean="0"/>
              <a:t>incs ivaroszlop, helyett sok apró porzó</a:t>
            </a:r>
            <a:endParaRPr lang="hu-HU" dirty="0"/>
          </a:p>
        </p:txBody>
      </p:sp>
      <p:sp>
        <p:nvSpPr>
          <p:cNvPr id="39" name="Szövegdoboz 38"/>
          <p:cNvSpPr txBox="1"/>
          <p:nvPr/>
        </p:nvSpPr>
        <p:spPr>
          <a:xfrm>
            <a:off x="4637772" y="4581128"/>
            <a:ext cx="22216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Helytelen</a:t>
            </a:r>
          </a:p>
          <a:p>
            <a:pPr marL="285750" indent="-285750" algn="just">
              <a:buFontTx/>
              <a:buChar char="-"/>
            </a:pPr>
            <a:r>
              <a:rPr lang="hu-HU" dirty="0"/>
              <a:t>csak </a:t>
            </a:r>
            <a:r>
              <a:rPr lang="hu-HU" dirty="0" smtClean="0"/>
              <a:t>4 </a:t>
            </a:r>
            <a:r>
              <a:rPr lang="hu-HU" dirty="0"/>
              <a:t>lepel </a:t>
            </a:r>
            <a:r>
              <a:rPr lang="hu-HU" dirty="0" smtClean="0"/>
              <a:t>van</a:t>
            </a:r>
          </a:p>
          <a:p>
            <a:pPr marL="285750" indent="-285750" algn="just">
              <a:buFontTx/>
              <a:buChar char="-"/>
            </a:pPr>
            <a:r>
              <a:rPr lang="hu-HU" dirty="0"/>
              <a:t>l</a:t>
            </a:r>
            <a:r>
              <a:rPr lang="hu-HU" dirty="0" smtClean="0"/>
              <a:t>eplek színe túl élénk</a:t>
            </a:r>
            <a:endParaRPr lang="hu-HU" dirty="0"/>
          </a:p>
          <a:p>
            <a:pPr marL="285750" indent="-285750" algn="just">
              <a:buFontTx/>
              <a:buChar char="-"/>
            </a:pPr>
            <a:r>
              <a:rPr lang="hu-HU" dirty="0"/>
              <a:t>az ivaroszlop helyett </a:t>
            </a:r>
            <a:r>
              <a:rPr lang="hu-HU" dirty="0" smtClean="0"/>
              <a:t>két hosszú porzó</a:t>
            </a:r>
            <a:endParaRPr lang="hu-HU" dirty="0"/>
          </a:p>
        </p:txBody>
      </p:sp>
      <p:sp>
        <p:nvSpPr>
          <p:cNvPr id="40" name="Szövegdoboz 39"/>
          <p:cNvSpPr txBox="1"/>
          <p:nvPr/>
        </p:nvSpPr>
        <p:spPr>
          <a:xfrm>
            <a:off x="2300569" y="4581128"/>
            <a:ext cx="21994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Szinte helyes</a:t>
            </a:r>
          </a:p>
          <a:p>
            <a:pPr marL="285750" indent="-285750" algn="just">
              <a:buFontTx/>
              <a:buChar char="-"/>
            </a:pPr>
            <a:r>
              <a:rPr lang="hu-HU" dirty="0"/>
              <a:t>o</a:t>
            </a:r>
            <a:r>
              <a:rPr lang="hu-HU" dirty="0" smtClean="0"/>
              <a:t>rchideát ábrázol a kép, de nem vaníliát</a:t>
            </a:r>
          </a:p>
          <a:p>
            <a:pPr marL="285750" indent="-285750" algn="just">
              <a:buFontTx/>
              <a:buChar char="-"/>
            </a:pPr>
            <a:r>
              <a:rPr lang="hu-HU" dirty="0" smtClean="0"/>
              <a:t>leplek alakja más</a:t>
            </a:r>
            <a:endParaRPr lang="hu-HU" dirty="0"/>
          </a:p>
        </p:txBody>
      </p:sp>
      <p:sp>
        <p:nvSpPr>
          <p:cNvPr id="41" name="Szövegdoboz 40"/>
          <p:cNvSpPr txBox="1"/>
          <p:nvPr/>
        </p:nvSpPr>
        <p:spPr>
          <a:xfrm>
            <a:off x="6859420" y="4582467"/>
            <a:ext cx="2284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Helytelen</a:t>
            </a:r>
          </a:p>
          <a:p>
            <a:pPr marL="285750" indent="-285750" algn="just">
              <a:buFontTx/>
              <a:buChar char="-"/>
            </a:pPr>
            <a:r>
              <a:rPr lang="hu-HU" dirty="0"/>
              <a:t>t</a:t>
            </a:r>
            <a:r>
              <a:rPr lang="hu-HU" dirty="0" smtClean="0"/>
              <a:t>úl sok, 7 lepel van, melyek közül a középső zárt tölcsért formáz</a:t>
            </a:r>
          </a:p>
          <a:p>
            <a:pPr marL="285750" indent="-285750" algn="just">
              <a:buFontTx/>
              <a:buChar char="-"/>
            </a:pPr>
            <a:r>
              <a:rPr lang="hu-HU" dirty="0" smtClean="0"/>
              <a:t>sugaras szimmetria</a:t>
            </a:r>
          </a:p>
          <a:p>
            <a:pPr marL="285750" indent="-285750" algn="just">
              <a:buFontTx/>
              <a:buChar char="-"/>
            </a:pPr>
            <a:r>
              <a:rPr lang="hu-HU" dirty="0"/>
              <a:t>l</a:t>
            </a:r>
            <a:r>
              <a:rPr lang="hu-HU" dirty="0" smtClean="0"/>
              <a:t>eplek színe túl élénk</a:t>
            </a:r>
            <a:endParaRPr lang="hu-HU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832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Illyés Zoltán\Desktop\Pali\Darwin-szender_150201-004-21075C01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738" y="2354585"/>
            <a:ext cx="523875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Illyés Zoltán\Desktop\Pali\Darwin-szender_150201-004-21075C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738" y="2354584"/>
            <a:ext cx="523875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Pali\Be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1839">
            <a:off x="4522187" y="-94746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llyés Zoltán\Desktop\Pali\Sphinx_ligustr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232" y="-7337"/>
            <a:ext cx="2123991" cy="11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707904" y="6206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Beporzás</a:t>
            </a:r>
            <a:endParaRPr lang="hu-HU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0" y="0"/>
            <a:ext cx="208823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Monotype Corsiva" panose="03010101010201010101" pitchFamily="66" charset="0"/>
              </a:rPr>
              <a:t>Orchideák</a:t>
            </a:r>
          </a:p>
        </p:txBody>
      </p:sp>
      <p:sp>
        <p:nvSpPr>
          <p:cNvPr id="5" name="Téglalap 4"/>
          <p:cNvSpPr/>
          <p:nvPr/>
        </p:nvSpPr>
        <p:spPr>
          <a:xfrm>
            <a:off x="179512" y="1124744"/>
            <a:ext cx="8640960" cy="646331"/>
          </a:xfrm>
          <a:prstGeom prst="rect">
            <a:avLst/>
          </a:prstGeom>
          <a:solidFill>
            <a:srgbClr val="CCFF99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hu-HU" dirty="0" smtClean="0"/>
              <a:t>Beporzásuk rovarok segítségével történik, melyeket vagy nektár termelésükkel, vagy szexuális megtévesztéssel csalogatják oda.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5496" y="2140037"/>
            <a:ext cx="36545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/>
              <a:t>Charles Darwin </a:t>
            </a:r>
            <a:r>
              <a:rPr lang="hu-HU" sz="1400" dirty="0" smtClean="0"/>
              <a:t>(1809-1882)</a:t>
            </a:r>
            <a:r>
              <a:rPr lang="hu-HU" dirty="0" smtClean="0"/>
              <a:t> 1862-ben fedezte fel az Madagaszkáron élő üstökös orchideát, melynek 30 cm hosszú (az orchideák között azóta is a leghosszabb) </a:t>
            </a:r>
            <a:r>
              <a:rPr lang="hu-HU" dirty="0" smtClean="0">
                <a:solidFill>
                  <a:srgbClr val="FF0000"/>
                </a:solidFill>
              </a:rPr>
              <a:t>sarkantyú</a:t>
            </a:r>
            <a:r>
              <a:rPr lang="hu-HU" dirty="0" smtClean="0"/>
              <a:t>ja volt.</a:t>
            </a:r>
          </a:p>
          <a:p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6156176" y="5111"/>
            <a:ext cx="2987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pPr algn="r"/>
            <a:r>
              <a:rPr lang="hu-HU" dirty="0" smtClean="0"/>
              <a:t>Beporzás</a:t>
            </a:r>
            <a:endParaRPr lang="hu-HU" dirty="0"/>
          </a:p>
        </p:txBody>
      </p:sp>
      <p:sp>
        <p:nvSpPr>
          <p:cNvPr id="15" name="Téglalap 14"/>
          <p:cNvSpPr/>
          <p:nvPr/>
        </p:nvSpPr>
        <p:spPr>
          <a:xfrm>
            <a:off x="35496" y="3763283"/>
            <a:ext cx="36190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/>
              <a:t>A sarkantyú hosszúsága arra engedte következtetni, hogy kell lennie egy őt </a:t>
            </a:r>
            <a:r>
              <a:rPr lang="hu-HU" dirty="0" smtClean="0"/>
              <a:t>beporzó, </a:t>
            </a:r>
            <a:r>
              <a:rPr lang="hu-HU" dirty="0"/>
              <a:t>feltételezései szerint szender (éjszakai lepke) fajnak, mely ugyanilyen hosszú </a:t>
            </a:r>
            <a:r>
              <a:rPr lang="hu-HU" dirty="0" err="1"/>
              <a:t>pödörnyelvvel</a:t>
            </a:r>
            <a:r>
              <a:rPr lang="hu-HU" dirty="0"/>
              <a:t> rendelkezik.</a:t>
            </a:r>
          </a:p>
          <a:p>
            <a:pPr algn="just"/>
            <a:r>
              <a:rPr lang="hu-HU" dirty="0"/>
              <a:t>A szendert végül csak 1903-ban </a:t>
            </a:r>
            <a:r>
              <a:rPr lang="hu-HU" sz="1400" dirty="0" smtClean="0"/>
              <a:t>(Darwin halála után) </a:t>
            </a:r>
            <a:r>
              <a:rPr lang="hu-HU" dirty="0" smtClean="0"/>
              <a:t>fedezték </a:t>
            </a:r>
            <a:r>
              <a:rPr lang="hu-HU" dirty="0"/>
              <a:t>fel, és megjóslója tiszteletére a </a:t>
            </a:r>
            <a:r>
              <a:rPr lang="hu-HU" i="1" dirty="0"/>
              <a:t>Darwin szender</a:t>
            </a:r>
            <a:r>
              <a:rPr lang="hu-HU" dirty="0"/>
              <a:t> nevet kapta.</a:t>
            </a:r>
          </a:p>
        </p:txBody>
      </p:sp>
      <p:sp>
        <p:nvSpPr>
          <p:cNvPr id="16" name="Téglalap 15"/>
          <p:cNvSpPr/>
          <p:nvPr/>
        </p:nvSpPr>
        <p:spPr>
          <a:xfrm>
            <a:off x="6065912" y="1166917"/>
            <a:ext cx="1584176" cy="2809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9" name="Picture 5" descr="C:\Users\Illyés Zoltán\Desktop\Pali\Darwin-szender-orchideája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612" y="4441626"/>
            <a:ext cx="1590675" cy="183832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4499992" y="6309320"/>
            <a:ext cx="3960440" cy="2616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1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30 cm hosszú ,nektártermelő </a:t>
            </a:r>
            <a:r>
              <a:rPr lang="hu-HU" sz="11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sarkantyú</a:t>
            </a:r>
            <a:r>
              <a:rPr lang="hu-HU" sz="11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</a:t>
            </a:r>
            <a:r>
              <a:rPr lang="hu-HU" sz="11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(a </a:t>
            </a:r>
            <a:r>
              <a:rPr lang="hu-HU" sz="1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mézajak</a:t>
            </a:r>
            <a:r>
              <a:rPr lang="hu-HU" sz="11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hátsó meghosszabbítása)</a:t>
            </a:r>
            <a:endParaRPr lang="hu-HU" sz="11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cxnSp>
        <p:nvCxnSpPr>
          <p:cNvPr id="9" name="Egyenes összekötő nyíllal 8"/>
          <p:cNvCxnSpPr/>
          <p:nvPr/>
        </p:nvCxnSpPr>
        <p:spPr>
          <a:xfrm flipH="1" flipV="1">
            <a:off x="4499992" y="5877272"/>
            <a:ext cx="1656184" cy="43204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H="1" flipV="1">
            <a:off x="4716016" y="5301208"/>
            <a:ext cx="2088232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349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6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15" grpId="0"/>
      <p:bldP spid="16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ali\Flower_of_Bee_Orchid_Ophrys_apifer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5" y="2348880"/>
            <a:ext cx="2864404" cy="262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Pali\Flower_of_Bee_Orchid_Ophrys_apifer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40868"/>
            <a:ext cx="2864404" cy="262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Csoportba foglalás 12"/>
          <p:cNvGrpSpPr/>
          <p:nvPr/>
        </p:nvGrpSpPr>
        <p:grpSpPr>
          <a:xfrm>
            <a:off x="3070435" y="3356992"/>
            <a:ext cx="216024" cy="425322"/>
            <a:chOff x="4355976" y="2708920"/>
            <a:chExt cx="216024" cy="425322"/>
          </a:xfrm>
        </p:grpSpPr>
        <p:sp>
          <p:nvSpPr>
            <p:cNvPr id="14" name="Lekerekített téglalap 13"/>
            <p:cNvSpPr/>
            <p:nvPr/>
          </p:nvSpPr>
          <p:spPr>
            <a:xfrm>
              <a:off x="4427984" y="2738198"/>
              <a:ext cx="72008" cy="396044"/>
            </a:xfrm>
            <a:prstGeom prst="round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Ellipszis 14"/>
            <p:cNvSpPr/>
            <p:nvPr/>
          </p:nvSpPr>
          <p:spPr>
            <a:xfrm>
              <a:off x="4355976" y="2708920"/>
              <a:ext cx="216024" cy="28803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7" name="Szövegdoboz 16"/>
          <p:cNvSpPr txBox="1"/>
          <p:nvPr/>
        </p:nvSpPr>
        <p:spPr>
          <a:xfrm>
            <a:off x="0" y="0"/>
            <a:ext cx="208823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Monotype Corsiva" panose="03010101010201010101" pitchFamily="66" charset="0"/>
              </a:rPr>
              <a:t>Orchideák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6156176" y="5111"/>
            <a:ext cx="2987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pPr algn="r"/>
            <a:r>
              <a:rPr lang="hu-HU" dirty="0" smtClean="0"/>
              <a:t>Beporzás</a:t>
            </a:r>
            <a:endParaRPr lang="hu-HU" dirty="0"/>
          </a:p>
        </p:txBody>
      </p:sp>
      <p:pic>
        <p:nvPicPr>
          <p:cNvPr id="12" name="Picture 3" descr="E:\Pali\Be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1839">
            <a:off x="4522187" y="-94746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Egyenes összekötő nyíllal 20"/>
          <p:cNvCxnSpPr/>
          <p:nvPr/>
        </p:nvCxnSpPr>
        <p:spPr>
          <a:xfrm flipH="1" flipV="1">
            <a:off x="3286460" y="3554996"/>
            <a:ext cx="1789596" cy="21536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églalap 18"/>
          <p:cNvSpPr/>
          <p:nvPr/>
        </p:nvSpPr>
        <p:spPr>
          <a:xfrm>
            <a:off x="179512" y="1124744"/>
            <a:ext cx="8640960" cy="646331"/>
          </a:xfrm>
          <a:prstGeom prst="rect">
            <a:avLst/>
          </a:prstGeom>
          <a:solidFill>
            <a:srgbClr val="CCFF99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hu-HU" dirty="0" smtClean="0"/>
              <a:t>Beporzásuk rovarok segítségével történik, melyeket vagy nektár termelésükkel, vagy szexuális </a:t>
            </a:r>
            <a:r>
              <a:rPr lang="hu-HU" dirty="0" err="1" smtClean="0"/>
              <a:t>megtévesztés-sel</a:t>
            </a:r>
            <a:r>
              <a:rPr lang="hu-HU" dirty="0" smtClean="0"/>
              <a:t> csalogatják oda.</a:t>
            </a:r>
            <a:endParaRPr lang="hu-HU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3707904" y="6206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Beporzás</a:t>
            </a:r>
            <a:endParaRPr lang="hu-HU" b="1" dirty="0"/>
          </a:p>
        </p:txBody>
      </p:sp>
      <p:pic>
        <p:nvPicPr>
          <p:cNvPr id="22" name="Picture 3" descr="C:\Users\Illyés Zoltán\Desktop\Pali\Sphinx_ligustr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232" y="-7337"/>
            <a:ext cx="2123991" cy="11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églalap 24"/>
          <p:cNvSpPr/>
          <p:nvPr/>
        </p:nvSpPr>
        <p:spPr>
          <a:xfrm>
            <a:off x="252028" y="1447909"/>
            <a:ext cx="2159732" cy="2809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Szövegdoboz 25"/>
          <p:cNvSpPr txBox="1"/>
          <p:nvPr/>
        </p:nvSpPr>
        <p:spPr>
          <a:xfrm>
            <a:off x="1" y="4892967"/>
            <a:ext cx="4610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/>
              <a:t>A méhbangó az őt beporzó méhfaj nőstény egyedét utánozza kinézetével és illatanyagaival (</a:t>
            </a:r>
            <a:r>
              <a:rPr lang="hu-HU" dirty="0" err="1" smtClean="0"/>
              <a:t>feromonok</a:t>
            </a:r>
            <a:r>
              <a:rPr lang="hu-HU" dirty="0" smtClean="0"/>
              <a:t>), így a méhfaj hím egyedét becsapja, miközben a fejére ragasztja a </a:t>
            </a:r>
            <a:endParaRPr lang="hu-HU" dirty="0"/>
          </a:p>
        </p:txBody>
      </p:sp>
      <p:sp>
        <p:nvSpPr>
          <p:cNvPr id="27" name="Téglalap 26"/>
          <p:cNvSpPr/>
          <p:nvPr/>
        </p:nvSpPr>
        <p:spPr>
          <a:xfrm>
            <a:off x="3707904" y="5708599"/>
            <a:ext cx="1742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pollencsomóját,</a:t>
            </a:r>
            <a:endParaRPr lang="hu-HU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281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C -0.00105 0.01481 -0.00365 0.025 -0.00625 0.03889 C -0.0066 0.05787 -0.00053 0.09977 -0.02188 0.10694 C -0.02379 0.10856 -0.02622 0.10949 -0.02813 0.11111 C -0.02935 0.11227 -0.03004 0.11412 -0.03125 0.11528 C -0.03247 0.11643 -0.03403 0.11713 -0.03542 0.11805 C -0.03629 0.12153 -0.03924 0.12407 -0.03959 0.12778 C -0.04046 0.13958 -0.03143 0.1831 -0.04896 0.18889 C -0.0533 0.19467 -0.05799 0.19421 -0.06355 0.19722 C -0.07882 0.19606 -0.09306 0.19259 -0.10834 0.19028 C -0.10973 0.18981 -0.11112 0.18912 -0.1125 0.18889 C -0.11771 0.18819 -0.12292 0.18866 -0.12813 0.1875 C -0.12935 0.18727 -0.13004 0.18495 -0.13125 0.18472 C -0.13716 0.18356 -0.14306 0.18379 -0.14896 0.18333 C -0.17483 0.1662 -0.15348 0.17916 -0.22605 0.18333 C -0.23473 0.18379 -0.25209 0.18611 -0.25209 0.18611 C -0.25469 0.19629 -0.25365 0.19166 -0.25521 0.2 C -0.25487 0.2037 -0.25487 0.20741 -0.25417 0.21111 C -0.25382 0.2125 -0.24167 0.22731 -0.23959 0.22916 C -0.22935 0.22731 -0.2231 0.22986 -0.21875 0.21805 C -0.22101 0.19745 -0.229 0.19398 -0.24271 0.19028 C -0.2573 0.19143 -0.27205 0.19097 -0.28646 0.19444 C -0.29132 0.1956 -0.29497 0.2 -0.3 0.20139 C -0.30695 0.20602 -0.31441 0.21065 -0.32188 0.21389 C -0.32691 0.2206 -0.32969 0.22546 -0.33646 0.22778 C -0.33941 0.23356 -0.34341 0.23379 -0.34792 0.2375 C -0.35452 0.24305 -0.35539 0.24861 -0.36459 0.25278 C -0.37153 0.26203 -0.36806 0.25995 -0.37396 0.2625 C -0.38212 0.27801 -0.37744 0.27384 -0.38542 0.27916 C -0.38872 0.29236 -0.39584 0.30139 -0.40313 0.31111 C -0.40643 0.32153 -0.41146 0.32824 -0.41667 0.3375 C -0.41962 0.34282 -0.42292 0.34768 -0.42605 0.35278 C -0.42744 0.35509 -0.43021 0.35972 -0.43021 0.35972 C -0.43698 0.38657 -0.43577 0.40694 -0.43855 0.4375 C -0.43889 0.4412 -0.44063 0.44861 -0.44063 0.44861 C -0.44132 0.46111 -0.4415 0.47477 -0.44584 0.48611 C -0.44619 0.50139 -0.44705 0.51666 -0.44688 0.53194 C -0.44671 0.54491 -0.44566 0.55787 -0.4448 0.57083 C -0.44323 0.59282 -0.4382 0.61458 -0.425 0.62916 C -0.41198 0.64375 -0.43195 0.61574 -0.41563 0.6375 C -0.40973 0.64537 -0.40209 0.65555 -0.39375 0.65833 C -0.38195 0.66828 -0.38334 0.66875 -0.37084 0.67083 C -0.36355 0.67477 -0.35695 0.67523 -0.34896 0.67639 C -0.31945 0.6875 -0.30053 0.67986 -0.2625 0.67916 C -0.25747 0.67407 -0.25296 0.66805 -0.24688 0.66528 C -0.24566 0.66018 -0.24341 0.65625 -0.24167 0.65139 C -0.23959 0.63403 -0.23612 0.61389 -0.24375 0.59861 C -0.23369 0.59676 -0.22188 0.60208 -0.21355 0.59444 C -0.21007 0.5912 -0.2125 0.58171 -0.21563 0.57778 C -0.21893 0.57361 -0.22466 0.57616 -0.22917 0.575 C -0.23733 0.57291 -0.24514 0.56944 -0.25313 0.56666 C -0.2507 0.5662 -0.24827 0.56528 -0.24584 0.56528 C -0.2382 0.56574 -0.2283 0.57523 -0.22292 0.56805 C -0.21806 0.56157 -0.25278 0.55324 -0.25417 0.55278 C -0.24271 0.55231 -0.23125 0.55324 -0.2198 0.55139 C -0.21875 0.55116 -0.2198 0.54791 -0.22084 0.54722 C -0.2231 0.54583 -0.2257 0.54629 -0.22813 0.54583 C -0.23299 0.54375 -0.23803 0.54259 -0.24271 0.54028 C -0.24566 0.53889 -0.24827 0.53634 -0.25105 0.53472 C -0.25209 0.53403 -0.25313 0.53379 -0.25417 0.53333 C -0.24896 0.53287 -0.24341 0.53449 -0.23855 0.53194 C -0.23299 0.52916 -0.24237 0.52569 -0.24375 0.525 C -0.23855 0.52361 -0.23334 0.52222 -0.22813 0.52083 C -0.22691 0.5206 -0.23021 0.51875 -0.23125 0.51805 C -0.2323 0.51736 -0.23334 0.51736 -0.23438 0.51666 C -0.24046 0.5125 -0.23421 0.51389 -0.24271 0.51389 " pathEditMode="relative" ptsTypes="fffffffffffffffffffffffffffffffffffffffffffffffffffffffffffffffffA">
                                      <p:cBhvr>
                                        <p:cTn id="2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ali\Flower_of_Bee_Orchid_Ophrys_apifer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5" y="2348880"/>
            <a:ext cx="2864404" cy="262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Pali\Flower_of_Bee_Orchid_Ophrys_apifer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40868"/>
            <a:ext cx="2864404" cy="262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Pali\pollinium-mehen_Micro0769.pre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897038"/>
            <a:ext cx="3140816" cy="199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zövegdoboz 15"/>
          <p:cNvSpPr txBox="1"/>
          <p:nvPr/>
        </p:nvSpPr>
        <p:spPr>
          <a:xfrm>
            <a:off x="0" y="0"/>
            <a:ext cx="208823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Monotype Corsiva" panose="03010101010201010101" pitchFamily="66" charset="0"/>
              </a:rPr>
              <a:t>Orchideák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6156176" y="5111"/>
            <a:ext cx="2987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pPr algn="r"/>
            <a:r>
              <a:rPr lang="hu-HU" dirty="0" smtClean="0"/>
              <a:t>Beporzás</a:t>
            </a:r>
            <a:endParaRPr lang="hu-HU" dirty="0"/>
          </a:p>
        </p:txBody>
      </p:sp>
      <p:grpSp>
        <p:nvGrpSpPr>
          <p:cNvPr id="7" name="Csoportba foglalás 6"/>
          <p:cNvGrpSpPr/>
          <p:nvPr/>
        </p:nvGrpSpPr>
        <p:grpSpPr>
          <a:xfrm>
            <a:off x="2267744" y="3358498"/>
            <a:ext cx="1800200" cy="1870702"/>
            <a:chOff x="4589906" y="3021750"/>
            <a:chExt cx="1800200" cy="1870702"/>
          </a:xfrm>
        </p:grpSpPr>
        <p:pic>
          <p:nvPicPr>
            <p:cNvPr id="2051" name="Picture 3" descr="E:\Pali\Be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61839">
              <a:off x="4589906" y="3092252"/>
              <a:ext cx="1800200" cy="18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Csoportba foglalás 4"/>
            <p:cNvGrpSpPr/>
            <p:nvPr/>
          </p:nvGrpSpPr>
          <p:grpSpPr>
            <a:xfrm>
              <a:off x="5364088" y="3021750"/>
              <a:ext cx="216024" cy="425322"/>
              <a:chOff x="4355976" y="2708920"/>
              <a:chExt cx="216024" cy="425322"/>
            </a:xfrm>
          </p:grpSpPr>
          <p:sp>
            <p:nvSpPr>
              <p:cNvPr id="3" name="Lekerekített téglalap 2"/>
              <p:cNvSpPr/>
              <p:nvPr/>
            </p:nvSpPr>
            <p:spPr>
              <a:xfrm>
                <a:off x="4427984" y="2738198"/>
                <a:ext cx="72008" cy="396044"/>
              </a:xfrm>
              <a:prstGeom prst="round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" name="Ellipszis 1"/>
              <p:cNvSpPr/>
              <p:nvPr/>
            </p:nvSpPr>
            <p:spPr>
              <a:xfrm>
                <a:off x="4355976" y="2708920"/>
                <a:ext cx="216024" cy="288032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cxnSp>
        <p:nvCxnSpPr>
          <p:cNvPr id="8" name="Egyenes összekötő nyíllal 7"/>
          <p:cNvCxnSpPr/>
          <p:nvPr/>
        </p:nvCxnSpPr>
        <p:spPr>
          <a:xfrm flipV="1">
            <a:off x="5292080" y="5733256"/>
            <a:ext cx="1008112" cy="16000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 flipV="1">
            <a:off x="5292080" y="3554996"/>
            <a:ext cx="1584176" cy="23382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zövegdoboz 24"/>
          <p:cNvSpPr txBox="1"/>
          <p:nvPr/>
        </p:nvSpPr>
        <p:spPr>
          <a:xfrm>
            <a:off x="1" y="4892967"/>
            <a:ext cx="4610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/>
              <a:t>A méhbangó az őt beporzó méhfaj nőstény egyedét utánozza kinézetével és illatanyagaival (</a:t>
            </a:r>
            <a:r>
              <a:rPr lang="hu-HU" dirty="0" err="1" smtClean="0"/>
              <a:t>feromonok</a:t>
            </a:r>
            <a:r>
              <a:rPr lang="hu-HU" dirty="0" smtClean="0"/>
              <a:t>), így a méhfaj hím egyedét becsapja, miközben a fejére ragasztja a </a:t>
            </a:r>
            <a:endParaRPr lang="hu-HU" dirty="0"/>
          </a:p>
        </p:txBody>
      </p:sp>
      <p:sp>
        <p:nvSpPr>
          <p:cNvPr id="26" name="Téglalap 25"/>
          <p:cNvSpPr/>
          <p:nvPr/>
        </p:nvSpPr>
        <p:spPr>
          <a:xfrm>
            <a:off x="3707904" y="5708599"/>
            <a:ext cx="1742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pollencsomóját,</a:t>
            </a:r>
            <a:endParaRPr lang="hu-HU" dirty="0"/>
          </a:p>
        </p:txBody>
      </p:sp>
      <p:pic>
        <p:nvPicPr>
          <p:cNvPr id="21" name="Picture 3" descr="C:\Users\Illyés Zoltán\Desktop\Pali\Sphinx_ligustr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232" y="-7337"/>
            <a:ext cx="2123991" cy="11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églalap 21"/>
          <p:cNvSpPr/>
          <p:nvPr/>
        </p:nvSpPr>
        <p:spPr>
          <a:xfrm>
            <a:off x="179512" y="1124744"/>
            <a:ext cx="8640960" cy="646331"/>
          </a:xfrm>
          <a:prstGeom prst="rect">
            <a:avLst/>
          </a:prstGeom>
          <a:solidFill>
            <a:srgbClr val="CCFF99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hu-HU" dirty="0" smtClean="0"/>
              <a:t>Beporzásuk rovarok segítségével történik, melyeket vagy nektár </a:t>
            </a:r>
            <a:r>
              <a:rPr lang="hu-HU" dirty="0" err="1" smtClean="0"/>
              <a:t>termelésükket</a:t>
            </a:r>
            <a:r>
              <a:rPr lang="hu-HU" dirty="0" smtClean="0"/>
              <a:t>, vagy szexuális </a:t>
            </a:r>
            <a:r>
              <a:rPr lang="hu-HU" dirty="0" err="1" smtClean="0"/>
              <a:t>megtévesztés-sel</a:t>
            </a:r>
            <a:r>
              <a:rPr lang="hu-HU" dirty="0" smtClean="0"/>
              <a:t> csalogatják oda.</a:t>
            </a:r>
            <a:endParaRPr lang="hu-HU" dirty="0"/>
          </a:p>
        </p:txBody>
      </p:sp>
      <p:sp>
        <p:nvSpPr>
          <p:cNvPr id="23" name="Téglalap 22"/>
          <p:cNvSpPr/>
          <p:nvPr/>
        </p:nvSpPr>
        <p:spPr>
          <a:xfrm>
            <a:off x="252028" y="1447909"/>
            <a:ext cx="2159732" cy="2809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Szövegdoboz 23"/>
          <p:cNvSpPr txBox="1"/>
          <p:nvPr/>
        </p:nvSpPr>
        <p:spPr>
          <a:xfrm>
            <a:off x="3707904" y="6206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Beporzás</a:t>
            </a:r>
            <a:endParaRPr lang="hu-HU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0" y="6077931"/>
            <a:ext cx="529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/>
              <a:t>mellyel aztán egy másik, őt becsapó bangót beporoz.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174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6.21647E-6 C 0.01112 0.00208 0.02309 0.00508 0.03282 -0.00417 C 0.03386 -0.00671 0.03473 -0.00949 0.03594 -0.01203 C 0.03733 -0.01481 0.03907 -0.01712 0.04028 -0.01989 C 0.04375 -0.02822 0.04462 -0.03724 0.04775 -0.0458 C 0.05105 -0.0673 0.05209 -0.09043 0.06129 -0.1094 C 0.06285 -0.11818 0.06198 -0.12998 0.0658 -0.13738 C 0.06928 -0.14409 0.07257 -0.14409 0.07761 -0.14917 C 0.09775 -0.16929 0.06823 -0.14316 0.08664 -0.15912 C 0.09271 -0.17161 0.08594 -0.16027 0.0941 -0.16698 C 0.10434 -0.17531 0.08889 -0.16791 0.10157 -0.17299 C 0.11094 -0.19196 0.10747 -0.19496 0.10903 -0.2248 C 0.10903 -0.22503 0.10973 -0.24237 0.11198 -0.24654 C 0.11407 -0.25024 0.11737 -0.25278 0.11945 -0.25648 C 0.13299 -0.28076 0.14514 -0.30736 0.15226 -0.33604 C 0.15469 -0.35778 0.15851 -0.37373 0.15382 -0.39779 C 0.15261 -0.4038 0.14757 -0.4068 0.1448 -0.41166 C 0.13872 -0.42276 0.13282 -0.43409 0.12691 -0.44543 C 0.12153 -0.45606 0.12066 -0.46578 0.11198 -0.46925 C 0.10365 -0.46578 0.09879 -0.46115 0.0941 -0.45144 C 0.09462 -0.44011 0.09393 -0.42878 0.09566 -0.41767 C 0.09601 -0.41559 0.09862 -0.41629 0.1 -0.41559 C 0.10643 -0.41305 0.11303 -0.41189 0.11945 -0.40958 C 0.13039 -0.41027 0.14132 -0.41051 0.15226 -0.41166 C 0.16181 -0.41259 0.17084 -0.42114 0.18073 -0.42161 C 0.20209 -0.42276 0.22344 -0.42276 0.2448 -0.42346 C 0.28907 -0.43363 0.24966 -0.42785 0.35382 -0.42554 C 0.38455 -0.41698 0.41737 -0.41698 0.44775 -0.42762 C 0.45469 -0.43409 0.45973 -0.44543 0.46424 -0.45537 C 0.46476 -0.45861 0.4658 -0.46185 0.4658 -0.46532 C 0.4658 -0.48775 0.46025 -0.47665 0.44184 -0.47318 C 0.43594 -0.46809 0.43455 -0.46462 0.43282 -0.45537 C 0.43455 -0.42554 0.4316 -0.43294 0.4448 -0.41952 C 0.44584 -0.41536 0.44896 -0.41212 0.44931 -0.40773 C 0.45035 -0.39247 0.44028 -0.37512 0.42987 -0.3698 C 0.42605 -0.36795 0.41632 -0.36656 0.41355 -0.36587 C 0.40903 -0.36471 0.4 -0.36194 0.4 -0.36194 C 0.39063 -0.35338 0.3849 -0.3476 0.37622 -0.33604 C 0.37379 -0.3328 0.37032 -0.33026 0.36875 -0.32609 C 0.36268 -0.3099 0.35487 -0.2958 0.34775 -0.2803 C 0.34584 -0.27637 0.34358 -0.27267 0.34184 -0.26851 C 0.34063 -0.26527 0.34063 -0.26111 0.33889 -0.25856 C 0.33559 -0.25371 0.33056 -0.25116 0.32691 -0.24654 C 0.3191 -0.23613 0.31146 -0.22642 0.30452 -0.21485 C 0.29948 -0.18849 0.30678 -0.22248 0.3 -0.20098 C 0.29671 -0.19034 0.2948 -0.17646 0.29254 -0.16513 C 0.2915 -0.14779 0.29497 -0.12813 0.2882 -0.11333 C 0.28108 -0.0976 0.26945 -0.08696 0.26424 -0.06777 C 0.26615 -0.03215 0.26372 -0.00856 0.27761 0.01988 C 0.27813 0.05781 0.26181 0.13899 0.30452 0.15101 C 0.32535 0.16905 0.33768 0.17622 0.36268 0.17876 C 0.37119 0.17807 0.38004 0.18038 0.3882 0.17691 C 0.3941 0.17437 0.39445 0.15679 0.4 0.15309 C 0.40834 0.14731 0.40382 0.14939 0.41355 0.14708 C 0.4198 0.1413 0.41893 0.1413 0.4224 0.1332 C 0.42414 0.12904 0.42848 0.12118 0.42848 0.12118 C 0.42639 0.11308 0.42379 0.11193 0.41789 0.10938 C 0.42553 0.09921 0.42882 0.10591 0.41945 0.09343 C 0.42188 0.09273 0.42605 0.09458 0.42691 0.09134 C 0.42744 0.08973 0.41337 0.08394 0.41198 0.08348 C 0.41094 0.0814 0.40851 0.07978 0.40903 0.07747 C 0.40938 0.07539 0.41198 0.07585 0.41355 0.07539 C 0.42101 0.07377 0.43594 0.07146 0.43594 0.07146 C 0.42865 0.06174 0.42379 0.06567 0.41494 0.06151 C 0.42188 0.05874 0.429 0.05642 0.43594 0.05365 C 0.42969 0.05064 0.42448 0.0474 0.41789 0.04555 C 0.42535 0.03607 0.41789 0.0481 0.41789 0.03561 C 0.41789 0.0252 0.4375 0.0259 0.43889 0.02567 C 0.43369 0.02058 0.43004 0.01456 0.42396 0.01179 C 0.4224 0.00971 0.42014 0.00855 0.41945 0.00578 C 0.41789 -0.00024 0.42587 -0.00764 0.42848 -0.00995 C 0.43039 -0.01851 0.43143 -0.01596 0.42396 -0.01596 " pathEditMode="relative" ptsTypes="fffffffffffffffffffffffffffffffffffffffffffffffffffffffffffffffffffffffA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5516" y="1015861"/>
            <a:ext cx="6472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Mikroszkopikus magjai ezrével termelődnek a toktermésben.</a:t>
            </a:r>
          </a:p>
          <a:p>
            <a:r>
              <a:rPr lang="hu-HU" dirty="0" smtClean="0"/>
              <a:t>Az igen apró magokat a szél terjeszti.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0" y="0"/>
            <a:ext cx="208823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Monotype Corsiva" panose="03010101010201010101" pitchFamily="66" charset="0"/>
              </a:rPr>
              <a:t>Orchideák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6156176" y="5111"/>
            <a:ext cx="2987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pPr algn="r"/>
            <a:r>
              <a:rPr lang="hu-HU" dirty="0" smtClean="0"/>
              <a:t>Ökológia</a:t>
            </a:r>
            <a:endParaRPr lang="hu-HU" dirty="0"/>
          </a:p>
        </p:txBody>
      </p:sp>
      <p:grpSp>
        <p:nvGrpSpPr>
          <p:cNvPr id="5" name="Csoportba foglalás 4"/>
          <p:cNvGrpSpPr/>
          <p:nvPr/>
        </p:nvGrpSpPr>
        <p:grpSpPr>
          <a:xfrm>
            <a:off x="4615402" y="3881557"/>
            <a:ext cx="1353355" cy="1635675"/>
            <a:chOff x="7557630" y="619150"/>
            <a:chExt cx="1550874" cy="2017762"/>
          </a:xfrm>
        </p:grpSpPr>
        <p:pic>
          <p:nvPicPr>
            <p:cNvPr id="6" name="Picture 6" descr="C:\Users\Illyés Zoltán\Desktop\Pali\mag_kor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630" y="619150"/>
              <a:ext cx="1550874" cy="1550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Szövegdoboz 6"/>
            <p:cNvSpPr txBox="1"/>
            <p:nvPr/>
          </p:nvSpPr>
          <p:spPr>
            <a:xfrm>
              <a:off x="7704159" y="2113692"/>
              <a:ext cx="13638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dirty="0" smtClean="0">
                  <a:latin typeface="Monotype Corsiva" panose="03010101010201010101" pitchFamily="66" charset="0"/>
                </a:rPr>
                <a:t>orchidea magok mikroszkópban</a:t>
              </a:r>
              <a:endParaRPr lang="hu-HU" sz="1400" dirty="0">
                <a:latin typeface="Monotype Corsiva" panose="03010101010201010101" pitchFamily="66" charset="0"/>
              </a:endParaRPr>
            </a:p>
          </p:txBody>
        </p:sp>
        <p:cxnSp>
          <p:nvCxnSpPr>
            <p:cNvPr id="8" name="Egyenes összekötő 7"/>
            <p:cNvCxnSpPr/>
            <p:nvPr/>
          </p:nvCxnSpPr>
          <p:spPr>
            <a:xfrm flipH="1">
              <a:off x="8388424" y="1916832"/>
              <a:ext cx="360040" cy="0"/>
            </a:xfrm>
            <a:prstGeom prst="line">
              <a:avLst/>
            </a:prstGeom>
            <a:ln w="19050" cap="sq">
              <a:solidFill>
                <a:schemeClr val="tx1"/>
              </a:solidFill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zövegdoboz 8"/>
            <p:cNvSpPr txBox="1"/>
            <p:nvPr/>
          </p:nvSpPr>
          <p:spPr>
            <a:xfrm>
              <a:off x="8333067" y="1655222"/>
              <a:ext cx="6314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100" dirty="0" smtClean="0"/>
                <a:t>0,2 mm</a:t>
              </a:r>
              <a:endParaRPr lang="hu-HU" sz="1100" dirty="0"/>
            </a:p>
          </p:txBody>
        </p:sp>
      </p:grpSp>
      <p:grpSp>
        <p:nvGrpSpPr>
          <p:cNvPr id="10" name="Csoportba foglalás 9"/>
          <p:cNvGrpSpPr/>
          <p:nvPr/>
        </p:nvGrpSpPr>
        <p:grpSpPr>
          <a:xfrm>
            <a:off x="66906" y="3750752"/>
            <a:ext cx="2346539" cy="1562472"/>
            <a:chOff x="6632426" y="5157192"/>
            <a:chExt cx="2346539" cy="1562472"/>
          </a:xfrm>
        </p:grpSpPr>
        <p:pic>
          <p:nvPicPr>
            <p:cNvPr id="11" name="Picture 3" descr="C:\Users\Illyés Zoltán\Desktop\Pali\orchidea-toktermes_BB20090405_S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2426" y="5185559"/>
              <a:ext cx="2207939" cy="1534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Szövegdoboz 11"/>
            <p:cNvSpPr txBox="1"/>
            <p:nvPr/>
          </p:nvSpPr>
          <p:spPr>
            <a:xfrm>
              <a:off x="7016315" y="5157192"/>
              <a:ext cx="43600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100" dirty="0" smtClean="0">
                  <a:latin typeface="Monotype Corsiva" panose="03010101010201010101" pitchFamily="66" charset="0"/>
                </a:rPr>
                <a:t>szár</a:t>
              </a:r>
              <a:endParaRPr lang="hu-HU" sz="1100" dirty="0">
                <a:latin typeface="Monotype Corsiva" panose="03010101010201010101" pitchFamily="66" charset="0"/>
              </a:endParaRPr>
            </a:p>
          </p:txBody>
        </p:sp>
        <p:cxnSp>
          <p:nvCxnSpPr>
            <p:cNvPr id="13" name="Egyenes összekötő nyíllal 12"/>
            <p:cNvCxnSpPr>
              <a:stCxn id="12" idx="2"/>
            </p:cNvCxnSpPr>
            <p:nvPr/>
          </p:nvCxnSpPr>
          <p:spPr>
            <a:xfrm flipH="1">
              <a:off x="6855718" y="5418802"/>
              <a:ext cx="378600" cy="4132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zövegdoboz 13"/>
            <p:cNvSpPr txBox="1"/>
            <p:nvPr/>
          </p:nvSpPr>
          <p:spPr>
            <a:xfrm>
              <a:off x="7357796" y="5157192"/>
              <a:ext cx="814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100" dirty="0" smtClean="0">
                  <a:latin typeface="Monotype Corsiva" panose="03010101010201010101" pitchFamily="66" charset="0"/>
                </a:rPr>
                <a:t>toktermés</a:t>
              </a:r>
              <a:endParaRPr lang="hu-HU" sz="1100" dirty="0">
                <a:latin typeface="Monotype Corsiva" panose="03010101010201010101" pitchFamily="66" charset="0"/>
              </a:endParaRPr>
            </a:p>
          </p:txBody>
        </p:sp>
        <p:cxnSp>
          <p:nvCxnSpPr>
            <p:cNvPr id="15" name="Egyenes összekötő nyíllal 14"/>
            <p:cNvCxnSpPr>
              <a:stCxn id="14" idx="2"/>
            </p:cNvCxnSpPr>
            <p:nvPr/>
          </p:nvCxnSpPr>
          <p:spPr>
            <a:xfrm flipH="1">
              <a:off x="7736395" y="5418802"/>
              <a:ext cx="28703" cy="3458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zövegdoboz 15"/>
            <p:cNvSpPr txBox="1"/>
            <p:nvPr/>
          </p:nvSpPr>
          <p:spPr>
            <a:xfrm>
              <a:off x="8164361" y="5157192"/>
              <a:ext cx="81460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100" dirty="0" smtClean="0">
                  <a:latin typeface="Monotype Corsiva" panose="03010101010201010101" pitchFamily="66" charset="0"/>
                </a:rPr>
                <a:t>elszáradt virág</a:t>
              </a:r>
              <a:endParaRPr lang="hu-HU" sz="1100" dirty="0">
                <a:latin typeface="Monotype Corsiva" panose="03010101010201010101" pitchFamily="66" charset="0"/>
              </a:endParaRPr>
            </a:p>
          </p:txBody>
        </p:sp>
        <p:cxnSp>
          <p:nvCxnSpPr>
            <p:cNvPr id="17" name="Egyenes összekötő nyíllal 16"/>
            <p:cNvCxnSpPr>
              <a:stCxn id="16" idx="2"/>
            </p:cNvCxnSpPr>
            <p:nvPr/>
          </p:nvCxnSpPr>
          <p:spPr>
            <a:xfrm flipH="1">
              <a:off x="8542961" y="5588079"/>
              <a:ext cx="28702" cy="17653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C:\Users\Illyés Zoltán\Desktop\Pali\mag-tok_seedpod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83768" y="3779118"/>
            <a:ext cx="1932946" cy="153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zövegdoboz 18"/>
          <p:cNvSpPr txBox="1"/>
          <p:nvPr/>
        </p:nvSpPr>
        <p:spPr>
          <a:xfrm>
            <a:off x="3059832" y="548680"/>
            <a:ext cx="2302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Életmenet: </a:t>
            </a:r>
            <a:r>
              <a:rPr lang="hu-HU" b="1" dirty="0" err="1" smtClean="0"/>
              <a:t>r-stratégia</a:t>
            </a:r>
            <a:endParaRPr lang="hu-HU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35496" y="5589240"/>
            <a:ext cx="7344816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1076325" indent="-1076325"/>
            <a:r>
              <a:rPr lang="hu-HU" b="1" dirty="0" smtClean="0"/>
              <a:t>III. Feladat</a:t>
            </a:r>
            <a:r>
              <a:rPr lang="hu-HU" dirty="0" smtClean="0"/>
              <a:t>: Gondold végig, hogy az ugyancsak fán lakó fagyöngy nagy magjai hogy képesek csírázásuk helyére, vagyis a faágakra kerülni?</a:t>
            </a:r>
            <a:endParaRPr lang="hu-HU" dirty="0"/>
          </a:p>
        </p:txBody>
      </p:sp>
      <p:pic>
        <p:nvPicPr>
          <p:cNvPr id="2057" name="Picture 9" descr="C:\Users\Illyés Zoltán\Desktop\Pali\fa2_RiA6Goyd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083" y="836712"/>
            <a:ext cx="3265421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églalap 17"/>
          <p:cNvSpPr/>
          <p:nvPr/>
        </p:nvSpPr>
        <p:spPr>
          <a:xfrm>
            <a:off x="171268" y="1695053"/>
            <a:ext cx="48327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/>
              <a:t>A magok kevés hányada jut megfelelő helyre, hogy csírázhasson, de ezeknek a speciális helyekre eljutáshoz</a:t>
            </a:r>
            <a:r>
              <a:rPr lang="hu-HU" sz="1400" dirty="0"/>
              <a:t> (faág, sziklarepedés, újonnan kialakult (=pionír) gyepi élőhely…)</a:t>
            </a:r>
            <a:r>
              <a:rPr lang="hu-HU" dirty="0"/>
              <a:t> a kis magméret elengedhetetlen. </a:t>
            </a:r>
          </a:p>
        </p:txBody>
      </p:sp>
      <p:pic>
        <p:nvPicPr>
          <p:cNvPr id="2053" name="Picture 5" descr="C:\Users\Illyés Zoltán\Desktop\Pali\mag1m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17169"/>
            <a:ext cx="364375" cy="45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Illyés Zoltán\Desktop\Pali\orchidNan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501" y="3153893"/>
            <a:ext cx="1401763" cy="111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Illyés Zoltán\Desktop\Pali\szel_wind-blowing-cloud-m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42864" y="3627275"/>
            <a:ext cx="2553628" cy="159674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6" name="Szövegdoboz 25"/>
          <p:cNvSpPr txBox="1"/>
          <p:nvPr/>
        </p:nvSpPr>
        <p:spPr>
          <a:xfrm>
            <a:off x="66906" y="6228020"/>
            <a:ext cx="12647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076325" indent="-1076325"/>
            <a:r>
              <a:rPr lang="hu-HU" b="1" dirty="0" smtClean="0"/>
              <a:t>Megfejtés</a:t>
            </a:r>
            <a:r>
              <a:rPr lang="hu-HU" dirty="0" smtClean="0"/>
              <a:t>:</a:t>
            </a:r>
            <a:endParaRPr lang="hu-HU" dirty="0"/>
          </a:p>
        </p:txBody>
      </p:sp>
      <p:sp>
        <p:nvSpPr>
          <p:cNvPr id="21" name="Téglalap 20"/>
          <p:cNvSpPr/>
          <p:nvPr/>
        </p:nvSpPr>
        <p:spPr>
          <a:xfrm>
            <a:off x="1115616" y="6237312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i="1" dirty="0" smtClean="0"/>
              <a:t>A fagyöngynek a magját ragacsos anyagú terméshús veszi körül, amit a madarak a csőrükről, vagy az ürülékükkel tapasztanak a fák ágaira.</a:t>
            </a:r>
            <a:endParaRPr lang="hu-HU" sz="1600" i="1" dirty="0"/>
          </a:p>
        </p:txBody>
      </p:sp>
      <p:sp>
        <p:nvSpPr>
          <p:cNvPr id="22" name="Dia számának hely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866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C 0.0066 0.0088 0.00486 0.01574 -0.00104 0.02361 C -0.00261 0.03148 -0.00399 0.03588 -0.00833 0.04167 C -0.00972 0.05069 -0.01181 0.06088 -0.00521 0.06667 C -0.00399 0.07454 -0.00087 0.07986 0.00104 0.0875 C 0.00035 0.1 0.00052 0.11181 -0.00625 0.12083 C -0.00868 0.13079 -0.00712 0.12662 -0.01042 0.1331 C -0.01111 0.13843 -0.0125 0.14352 -0.0125 0.14861 C -0.01285 0.1713 -0.01736 0.22477 0.00833 0.23056 C 0.02361 0.24213 0.04097 0.24653 0.05833 0.24861 C 0.11423 0.24005 0.08489 0.25509 0.10104 0.22639 C 0.10364 0.20926 0.11146 0.18194 0.09583 0.17778 C 0.03333 0.18009 0.04114 0.18032 -0.04479 0.17917 C -0.05729 0.17361 -0.06962 0.16736 -0.08229 0.1625 C -0.08802 0.15741 -0.09306 0.15185 -0.09896 0.14722 C -0.10208 0.14097 -0.10347 0.13495 -0.10521 0.12778 C -0.10399 0.11111 -0.10278 0.10463 -0.09583 0.09167 C -0.09219 0.08472 -0.09097 0.07685 -0.08646 0.07083 C -0.08386 0.06065 -0.08177 0.05046 -0.07917 0.04028 C -0.07952 0.02037 -0.07952 0.00046 -0.08021 -0.01944 C -0.08038 -0.02708 -0.08212 -0.02755 -0.08438 -0.03472 C -0.08924 -0.05023 -0.09479 -0.06875 -0.10521 -0.07917 C -0.11302 -0.09653 -0.12483 -0.10162 -0.13958 -0.10417 C -0.16024 -0.10278 -0.15851 -0.10949 -0.16458 -0.09306 C -0.16493 -0.09074 -0.1658 -0.08843 -0.16563 -0.08611 C -0.16545 -0.08148 -0.16424 -0.07685 -0.16354 -0.07222 C -0.1632 -0.07037 -0.16337 -0.06806 -0.1625 -0.06667 C -0.16007 -0.06273 -0.14774 -0.05972 -0.14479 -0.05833 C -0.1375 -0.0588 -0.13021 -0.05856 -0.12292 -0.05972 C -0.12066 -0.05995 -0.11667 -0.0625 -0.11667 -0.0625 C -0.11563 -0.06481 -0.11424 -0.0669 -0.11354 -0.06944 C -0.11181 -0.07477 -0.10938 -0.08611 -0.10938 -0.08611 C -0.11077 -0.09722 -0.11163 -0.10833 -0.11354 -0.11944 C -0.11528 -0.12963 -0.13368 -0.14398 -0.14063 -0.14722 C -0.14879 -0.15116 -0.16129 -0.15139 -0.16979 -0.15278 C -0.17708 -0.15394 -0.19167 -0.15556 -0.19167 -0.15556 C -0.20608 -0.15972 -0.20382 -0.16042 -0.22396 -0.15556 C -0.22587 -0.15509 -0.22726 -0.15255 -0.22917 -0.15139 C -0.2375 -0.1463 -0.23368 -0.15116 -0.24167 -0.14444 C -0.25 -0.1375 -0.24601 -0.13657 -0.25625 -0.12639 C -0.25886 -0.12384 -0.26146 -0.12153 -0.26354 -0.11806 C -0.2658 -0.11435 -0.26649 -0.10926 -0.26875 -0.10556 C -0.27639 -0.09329 -0.28542 -0.08194 -0.29375 -0.07083 C -0.29896 -0.06389 -0.29879 -0.05926 -0.30521 -0.05417 C -0.31649 -0.03171 -0.34011 -0.01458 -0.35938 -0.01111 C -0.37327 -0.00856 -0.40104 -0.00694 -0.40104 -0.00694 C -0.44896 -0.00972 -0.44566 0.00417 -0.4625 -0.03333 C -0.46215 -0.04259 -0.46198 -0.05185 -0.46146 -0.06111 C -0.46059 -0.075 -0.44861 -0.07755 -0.44063 -0.07917 C -0.43854 -0.08009 -0.43663 -0.08171 -0.43438 -0.08194 C -0.41962 -0.0831 -0.41771 -0.07269 -0.40625 -0.0625 C -0.40174 -0.04722 -0.4033 -0.05324 -0.40104 -0.04444 C -0.40208 -0.03796 -0.40191 -0.03102 -0.40417 -0.025 C -0.41215 -0.0037 -0.41771 -0.0037 -0.43542 -0.00139 C -0.45191 0.00347 -0.45938 0.00347 -0.47708 3.33333E-6 C -0.47934 -0.00093 -0.49045 -0.00602 -0.49167 -0.00694 C -0.49618 -0.01134 -0.50573 -0.02384 -0.50938 -0.03056 C -0.51059 -0.0375 -0.51111 -0.04375 -0.51354 -0.05 C -0.51597 -0.07269 -0.52518 -0.10741 -0.50833 -0.12083 C -0.5007 -0.14144 -0.48594 -0.15671 -0.47292 -0.17083 C -0.46788 -0.17616 -0.46181 -0.18009 -0.45729 -0.18611 C -0.44913 -0.19699 -0.43889 -0.2088 -0.42917 -0.21667 C -0.42587 -0.22338 -0.42083 -0.22593 -0.41667 -0.23194 C -0.41389 -0.23588 -0.41198 -0.24051 -0.40938 -0.24444 C -0.40747 -0.24745 -0.40521 -0.25 -0.40313 -0.25278 C -0.39688 -0.27199 -0.38646 -0.2875 -0.38021 -0.30694 C -0.37691 -0.32917 -0.3724 -0.35347 -0.39375 -0.35833 C -0.40156 -0.35694 -0.40764 -0.35463 -0.41458 -0.35 C -0.41702 -0.34514 -0.41649 -0.34213 -0.42083 -0.34028 C -0.42049 -0.3338 -0.42153 -0.32685 -0.41979 -0.32083 C -0.41823 -0.31551 -0.40035 -0.3081 -0.39688 -0.30694 C -0.35955 -0.31042 -0.37552 -0.30486 -0.35729 -0.31944 C -0.35486 -0.32593 -0.35243 -0.33241 -0.35 -0.33889 C -0.34462 -0.35347 -0.35018 -0.3713 -0.35104 -0.3875 C -0.35243 -0.41134 -0.36424 -0.42963 -0.37708 -0.44444 C -0.3809 -0.44884 -0.38906 -0.45903 -0.39375 -0.45972 C -0.41875 -0.46389 -0.44393 -0.46389 -0.46875 -0.46944 C -0.47396 -0.47361 -0.47639 -0.47616 -0.48229 -0.47778 C -0.48785 -0.48519 -0.49132 -0.4956 -0.49375 -0.50556 C -0.49219 -0.52708 -0.49393 -0.54398 -0.47708 -0.55139 C -0.44688 -0.55046 -0.42361 -0.55139 -0.39583 -0.54306 C -0.37847 -0.52569 -0.35712 -0.51366 -0.33542 -0.51111 C -0.32188 -0.51157 -0.30816 -0.51042 -0.29479 -0.5125 C -0.28403 -0.51435 -0.28698 -0.51921 -0.28021 -0.52361 C -0.27691 -0.52593 -0.26979 -0.52917 -0.26979 -0.52917 C -0.26198 -0.54491 -0.25226 -0.55718 -0.23854 -0.56389 C -0.23056 -0.56782 -0.2217 -0.56782 -0.21354 -0.57083 C -0.19618 -0.56944 -0.17882 -0.56875 -0.16146 -0.56667 C -0.15122 -0.56551 -0.14045 -0.55116 -0.13125 -0.54444 C -0.12761 -0.53449 -0.12639 -0.5375 -0.125 -0.525 C -0.1257 -0.51667 -0.1257 -0.5081 -0.12708 -0.5 C -0.12917 -0.48866 -0.13316 -0.48981 -0.13958 -0.48333 C -0.15052 -0.47222 -0.16042 -0.45718 -0.17396 -0.45278 C -0.17726 -0.44838 -0.18004 -0.44491 -0.18438 -0.44306 C -0.18768 -0.43866 -0.19184 -0.43565 -0.19479 -0.43056 C -0.20452 -0.41412 -0.19115 -0.43264 -0.20208 -0.41806 C -0.20469 -0.40116 -0.20816 -0.3956 -0.20521 -0.37639 C -0.20486 -0.37454 -0.20295 -0.37384 -0.20208 -0.37222 C -0.1974 -0.36343 -0.19931 -0.36181 -0.19271 -0.35556 C -0.17795 -0.3412 -0.15712 -0.33681 -0.13958 -0.33472 C -0.12205 -0.32778 -0.10295 -0.3287 -0.08646 -0.34028 C -0.08386 -0.34213 -0.08143 -0.34468 -0.07917 -0.34722 C -0.07587 -0.35116 -0.06979 -0.35972 -0.06979 -0.35972 C -0.0684 -0.36597 -0.06597 -0.37153 -0.06458 -0.37778 C -0.06389 -0.38148 -0.06406 -0.38519 -0.06354 -0.38889 C -0.06302 -0.39167 -0.06215 -0.39444 -0.06146 -0.39722 C -0.06215 -0.40324 -0.05955 -0.41204 -0.06354 -0.41528 C -0.07396 -0.42361 -0.08507 -0.41296 -0.09167 -0.40417 C -0.09913 -0.37431 -0.07136 -0.37199 -0.05625 -0.36944 C -0.04757 -0.36991 -0.03872 -0.36898 -0.03021 -0.37083 C -0.02327 -0.37222 -0.01823 -0.38819 -0.01354 -0.39444 C -0.01163 -0.40509 -0.00886 -0.40995 -0.00521 -0.41944 C -0.00261 -0.43542 0.00191 -0.45 0.00625 -0.46528 C 0.00729 -0.46921 0.01094 -0.47106 0.01354 -0.47361 C 0.02448 -0.48495 0.0368 -0.48681 0.05 -0.49028 C 0.12292 -0.48866 0.09982 -0.49954 0.13854 -0.47361 C 0.14184 -0.46019 0.14514 -0.45949 0.14167 -0.44167 C 0.1401 -0.43356 0.12205 -0.42222 0.12187 -0.42222 C 0.10833 -0.4162 0.09514 -0.41111 0.08125 -0.40694 C 0.07639 -0.40556 0.07153 -0.40417 0.06667 -0.40278 C 0.05972 -0.40116 0.04583 -0.39861 0.04583 -0.39861 C 0.0375 -0.39306 0.02778 -0.39306 0.01979 -0.38611 C 0.01371 -0.38102 0.00903 -0.37338 0.00312 -0.36806 C 0.00208 -0.36481 0.00121 -0.36134 2.77778E-6 -0.35833 C -0.00087 -0.35625 -0.00295 -0.35509 -0.00313 -0.35278 C -0.00365 -0.34259 -0.00295 -0.33241 -0.00208 -0.32222 C -0.00156 -0.31551 0.00035 -0.31551 0.00312 -0.31111 C 0.01232 -0.29699 0.02118 -0.29097 0.03542 -0.28889 C 0.04566 -0.28333 0.05347 -0.28056 0.06458 -0.27917 C 0.07795 -0.27315 0.06632 -0.27755 0.09062 -0.275 C 0.09948 -0.27407 0.10798 -0.26898 0.11667 -0.26667 C 0.12535 -0.26134 0.13368 -0.25671 0.14271 -0.25278 C 0.15156 -0.24329 0.15972 -0.23264 0.16875 -0.22361 C 0.17257 -0.2081 0.16632 -0.22986 0.17292 -0.21806 C 0.17448 -0.21528 0.17465 -0.21134 0.17604 -0.20833 C 0.17708 -0.20579 0.17882 -0.2037 0.18021 -0.20139 C 0.18194 -0.19213 0.18403 -0.18287 0.18542 -0.17361 C 0.18385 -0.14722 0.18542 -0.13681 0.175 -0.11806 C 0.17344 -0.11204 0.16979 -0.10787 0.16667 -0.10278 C 0.16528 -0.09722 0.16302 -0.09491 0.15937 -0.09167 C 0.15764 -0.08287 0.1526 -0.07338 0.14896 -0.06528 C 0.14861 -0.06296 0.14861 -0.06065 0.14792 -0.05833 C 0.14739 -0.05671 0.14618 -0.05579 0.14583 -0.05417 C 0.14375 -0.04421 0.14375 -0.0287 0.14375 -0.01944 " pathEditMode="relative" ptsTypes="fffffffffffffffffffffffffffffffffffffffffffffffffffffffffffffffffffffffffffffffffffffffffffffffffffffffffffffffffffffffffffffffffffffffffffffffA">
                                      <p:cBhvr>
                                        <p:cTn id="39" dur="6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 animBg="1"/>
      <p:bldP spid="18" grpId="0"/>
      <p:bldP spid="26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0" y="4941168"/>
            <a:ext cx="3995936" cy="19168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444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219559" y="908719"/>
            <a:ext cx="8740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apró magok nem tartalmaznak tápanyagokat (csökevényes sziklevél), így a csírázáshoz szükséges tápanyagokat gombáktól kapják.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0" y="0"/>
            <a:ext cx="208823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Monotype Corsiva" panose="03010101010201010101" pitchFamily="66" charset="0"/>
              </a:rPr>
              <a:t>Orchideák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6156176" y="5111"/>
            <a:ext cx="2987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pPr algn="r"/>
            <a:r>
              <a:rPr lang="hu-HU" dirty="0" smtClean="0"/>
              <a:t>Ökológia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061386" y="548680"/>
            <a:ext cx="2302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Tápanyagforgalom</a:t>
            </a:r>
            <a:endParaRPr lang="hu-HU" b="1" dirty="0"/>
          </a:p>
        </p:txBody>
      </p:sp>
      <p:pic>
        <p:nvPicPr>
          <p:cNvPr id="7" name="Picture 5" descr="C:\Users\Illyés Zoltán\Desktop\Pali\mag1m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82540">
            <a:off x="2514011" y="4717040"/>
            <a:ext cx="364375" cy="45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219075" y="1556792"/>
            <a:ext cx="5635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/>
              <a:t>A gombakapcsolat egész életükben megmarad, de akkor már a gyökerekkel van kapcsolatban a gomba.</a:t>
            </a:r>
          </a:p>
        </p:txBody>
      </p:sp>
      <p:grpSp>
        <p:nvGrpSpPr>
          <p:cNvPr id="24" name="Csoportba foglalás 23"/>
          <p:cNvGrpSpPr/>
          <p:nvPr/>
        </p:nvGrpSpPr>
        <p:grpSpPr>
          <a:xfrm>
            <a:off x="152102" y="4991100"/>
            <a:ext cx="1895773" cy="1628775"/>
            <a:chOff x="152102" y="4991100"/>
            <a:chExt cx="1895773" cy="1628775"/>
          </a:xfrm>
        </p:grpSpPr>
        <p:sp>
          <p:nvSpPr>
            <p:cNvPr id="10" name="Szabadkézi sokszög 9"/>
            <p:cNvSpPr/>
            <p:nvPr/>
          </p:nvSpPr>
          <p:spPr>
            <a:xfrm>
              <a:off x="1038225" y="4991100"/>
              <a:ext cx="1009650" cy="790575"/>
            </a:xfrm>
            <a:custGeom>
              <a:avLst/>
              <a:gdLst>
                <a:gd name="connsiteX0" fmla="*/ 0 w 1009650"/>
                <a:gd name="connsiteY0" fmla="*/ 0 h 790575"/>
                <a:gd name="connsiteX1" fmla="*/ 47625 w 1009650"/>
                <a:gd name="connsiteY1" fmla="*/ 57150 h 790575"/>
                <a:gd name="connsiteX2" fmla="*/ 57150 w 1009650"/>
                <a:gd name="connsiteY2" fmla="*/ 85725 h 790575"/>
                <a:gd name="connsiteX3" fmla="*/ 76200 w 1009650"/>
                <a:gd name="connsiteY3" fmla="*/ 161925 h 790575"/>
                <a:gd name="connsiteX4" fmla="*/ 95250 w 1009650"/>
                <a:gd name="connsiteY4" fmla="*/ 219075 h 790575"/>
                <a:gd name="connsiteX5" fmla="*/ 123825 w 1009650"/>
                <a:gd name="connsiteY5" fmla="*/ 314325 h 790575"/>
                <a:gd name="connsiteX6" fmla="*/ 180975 w 1009650"/>
                <a:gd name="connsiteY6" fmla="*/ 400050 h 790575"/>
                <a:gd name="connsiteX7" fmla="*/ 200025 w 1009650"/>
                <a:gd name="connsiteY7" fmla="*/ 428625 h 790575"/>
                <a:gd name="connsiteX8" fmla="*/ 238125 w 1009650"/>
                <a:gd name="connsiteY8" fmla="*/ 438150 h 790575"/>
                <a:gd name="connsiteX9" fmla="*/ 276225 w 1009650"/>
                <a:gd name="connsiteY9" fmla="*/ 466725 h 790575"/>
                <a:gd name="connsiteX10" fmla="*/ 323850 w 1009650"/>
                <a:gd name="connsiteY10" fmla="*/ 476250 h 790575"/>
                <a:gd name="connsiteX11" fmla="*/ 571500 w 1009650"/>
                <a:gd name="connsiteY11" fmla="*/ 485775 h 790575"/>
                <a:gd name="connsiteX12" fmla="*/ 628650 w 1009650"/>
                <a:gd name="connsiteY12" fmla="*/ 504825 h 790575"/>
                <a:gd name="connsiteX13" fmla="*/ 685800 w 1009650"/>
                <a:gd name="connsiteY13" fmla="*/ 514350 h 790575"/>
                <a:gd name="connsiteX14" fmla="*/ 781050 w 1009650"/>
                <a:gd name="connsiteY14" fmla="*/ 552450 h 790575"/>
                <a:gd name="connsiteX15" fmla="*/ 809625 w 1009650"/>
                <a:gd name="connsiteY15" fmla="*/ 581025 h 790575"/>
                <a:gd name="connsiteX16" fmla="*/ 828675 w 1009650"/>
                <a:gd name="connsiteY16" fmla="*/ 628650 h 790575"/>
                <a:gd name="connsiteX17" fmla="*/ 885825 w 1009650"/>
                <a:gd name="connsiteY17" fmla="*/ 676275 h 790575"/>
                <a:gd name="connsiteX18" fmla="*/ 942975 w 1009650"/>
                <a:gd name="connsiteY18" fmla="*/ 714375 h 790575"/>
                <a:gd name="connsiteX19" fmla="*/ 971550 w 1009650"/>
                <a:gd name="connsiteY19" fmla="*/ 742950 h 790575"/>
                <a:gd name="connsiteX20" fmla="*/ 981075 w 1009650"/>
                <a:gd name="connsiteY20" fmla="*/ 771525 h 790575"/>
                <a:gd name="connsiteX21" fmla="*/ 1009650 w 1009650"/>
                <a:gd name="connsiteY21" fmla="*/ 790575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9650" h="790575">
                  <a:moveTo>
                    <a:pt x="0" y="0"/>
                  </a:moveTo>
                  <a:cubicBezTo>
                    <a:pt x="15875" y="19050"/>
                    <a:pt x="33870" y="36517"/>
                    <a:pt x="47625" y="57150"/>
                  </a:cubicBezTo>
                  <a:cubicBezTo>
                    <a:pt x="53194" y="65504"/>
                    <a:pt x="54508" y="76039"/>
                    <a:pt x="57150" y="85725"/>
                  </a:cubicBezTo>
                  <a:cubicBezTo>
                    <a:pt x="64039" y="110984"/>
                    <a:pt x="69007" y="136751"/>
                    <a:pt x="76200" y="161925"/>
                  </a:cubicBezTo>
                  <a:cubicBezTo>
                    <a:pt x="81717" y="181233"/>
                    <a:pt x="89260" y="199909"/>
                    <a:pt x="95250" y="219075"/>
                  </a:cubicBezTo>
                  <a:cubicBezTo>
                    <a:pt x="105137" y="250714"/>
                    <a:pt x="111514" y="283548"/>
                    <a:pt x="123825" y="314325"/>
                  </a:cubicBezTo>
                  <a:cubicBezTo>
                    <a:pt x="135537" y="343605"/>
                    <a:pt x="162756" y="374543"/>
                    <a:pt x="180975" y="400050"/>
                  </a:cubicBezTo>
                  <a:cubicBezTo>
                    <a:pt x="187629" y="409365"/>
                    <a:pt x="190500" y="422275"/>
                    <a:pt x="200025" y="428625"/>
                  </a:cubicBezTo>
                  <a:cubicBezTo>
                    <a:pt x="210917" y="435887"/>
                    <a:pt x="225425" y="434975"/>
                    <a:pt x="238125" y="438150"/>
                  </a:cubicBezTo>
                  <a:cubicBezTo>
                    <a:pt x="250825" y="447675"/>
                    <a:pt x="261718" y="460278"/>
                    <a:pt x="276225" y="466725"/>
                  </a:cubicBezTo>
                  <a:cubicBezTo>
                    <a:pt x="291019" y="473300"/>
                    <a:pt x="307694" y="475208"/>
                    <a:pt x="323850" y="476250"/>
                  </a:cubicBezTo>
                  <a:cubicBezTo>
                    <a:pt x="406290" y="481569"/>
                    <a:pt x="488950" y="482600"/>
                    <a:pt x="571500" y="485775"/>
                  </a:cubicBezTo>
                  <a:cubicBezTo>
                    <a:pt x="590550" y="492125"/>
                    <a:pt x="609169" y="499955"/>
                    <a:pt x="628650" y="504825"/>
                  </a:cubicBezTo>
                  <a:cubicBezTo>
                    <a:pt x="647386" y="509509"/>
                    <a:pt x="667064" y="509666"/>
                    <a:pt x="685800" y="514350"/>
                  </a:cubicBezTo>
                  <a:cubicBezTo>
                    <a:pt x="707153" y="519688"/>
                    <a:pt x="759826" y="537290"/>
                    <a:pt x="781050" y="552450"/>
                  </a:cubicBezTo>
                  <a:cubicBezTo>
                    <a:pt x="792011" y="560280"/>
                    <a:pt x="800100" y="571500"/>
                    <a:pt x="809625" y="581025"/>
                  </a:cubicBezTo>
                  <a:cubicBezTo>
                    <a:pt x="815975" y="596900"/>
                    <a:pt x="817994" y="615299"/>
                    <a:pt x="828675" y="628650"/>
                  </a:cubicBezTo>
                  <a:cubicBezTo>
                    <a:pt x="844166" y="648014"/>
                    <a:pt x="867291" y="659800"/>
                    <a:pt x="885825" y="676275"/>
                  </a:cubicBezTo>
                  <a:cubicBezTo>
                    <a:pt x="928634" y="714328"/>
                    <a:pt x="896303" y="698818"/>
                    <a:pt x="942975" y="714375"/>
                  </a:cubicBezTo>
                  <a:cubicBezTo>
                    <a:pt x="952500" y="723900"/>
                    <a:pt x="964078" y="731742"/>
                    <a:pt x="971550" y="742950"/>
                  </a:cubicBezTo>
                  <a:cubicBezTo>
                    <a:pt x="977119" y="751304"/>
                    <a:pt x="974803" y="763685"/>
                    <a:pt x="981075" y="771525"/>
                  </a:cubicBezTo>
                  <a:cubicBezTo>
                    <a:pt x="988226" y="780464"/>
                    <a:pt x="1009650" y="790575"/>
                    <a:pt x="1009650" y="790575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Szabadkézi sokszög 10"/>
            <p:cNvSpPr/>
            <p:nvPr/>
          </p:nvSpPr>
          <p:spPr>
            <a:xfrm>
              <a:off x="981075" y="5038725"/>
              <a:ext cx="466725" cy="1181136"/>
            </a:xfrm>
            <a:custGeom>
              <a:avLst/>
              <a:gdLst>
                <a:gd name="connsiteX0" fmla="*/ 0 w 466725"/>
                <a:gd name="connsiteY0" fmla="*/ 0 h 1181136"/>
                <a:gd name="connsiteX1" fmla="*/ 9525 w 466725"/>
                <a:gd name="connsiteY1" fmla="*/ 228600 h 1181136"/>
                <a:gd name="connsiteX2" fmla="*/ 38100 w 466725"/>
                <a:gd name="connsiteY2" fmla="*/ 257175 h 1181136"/>
                <a:gd name="connsiteX3" fmla="*/ 76200 w 466725"/>
                <a:gd name="connsiteY3" fmla="*/ 295275 h 1181136"/>
                <a:gd name="connsiteX4" fmla="*/ 95250 w 466725"/>
                <a:gd name="connsiteY4" fmla="*/ 323850 h 1181136"/>
                <a:gd name="connsiteX5" fmla="*/ 76200 w 466725"/>
                <a:gd name="connsiteY5" fmla="*/ 466725 h 1181136"/>
                <a:gd name="connsiteX6" fmla="*/ 66675 w 466725"/>
                <a:gd name="connsiteY6" fmla="*/ 495300 h 1181136"/>
                <a:gd name="connsiteX7" fmla="*/ 57150 w 466725"/>
                <a:gd name="connsiteY7" fmla="*/ 533400 h 1181136"/>
                <a:gd name="connsiteX8" fmla="*/ 76200 w 466725"/>
                <a:gd name="connsiteY8" fmla="*/ 676275 h 1181136"/>
                <a:gd name="connsiteX9" fmla="*/ 152400 w 466725"/>
                <a:gd name="connsiteY9" fmla="*/ 723900 h 1181136"/>
                <a:gd name="connsiteX10" fmla="*/ 190500 w 466725"/>
                <a:gd name="connsiteY10" fmla="*/ 742950 h 1181136"/>
                <a:gd name="connsiteX11" fmla="*/ 266700 w 466725"/>
                <a:gd name="connsiteY11" fmla="*/ 762000 h 1181136"/>
                <a:gd name="connsiteX12" fmla="*/ 333375 w 466725"/>
                <a:gd name="connsiteY12" fmla="*/ 790575 h 1181136"/>
                <a:gd name="connsiteX13" fmla="*/ 304800 w 466725"/>
                <a:gd name="connsiteY13" fmla="*/ 952500 h 1181136"/>
                <a:gd name="connsiteX14" fmla="*/ 295275 w 466725"/>
                <a:gd name="connsiteY14" fmla="*/ 990600 h 1181136"/>
                <a:gd name="connsiteX15" fmla="*/ 304800 w 466725"/>
                <a:gd name="connsiteY15" fmla="*/ 1057275 h 1181136"/>
                <a:gd name="connsiteX16" fmla="*/ 323850 w 466725"/>
                <a:gd name="connsiteY16" fmla="*/ 1085850 h 1181136"/>
                <a:gd name="connsiteX17" fmla="*/ 381000 w 466725"/>
                <a:gd name="connsiteY17" fmla="*/ 1123950 h 1181136"/>
                <a:gd name="connsiteX18" fmla="*/ 428625 w 466725"/>
                <a:gd name="connsiteY18" fmla="*/ 1162050 h 1181136"/>
                <a:gd name="connsiteX19" fmla="*/ 466725 w 466725"/>
                <a:gd name="connsiteY19" fmla="*/ 1181100 h 118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6725" h="1181136">
                  <a:moveTo>
                    <a:pt x="0" y="0"/>
                  </a:moveTo>
                  <a:cubicBezTo>
                    <a:pt x="3175" y="76200"/>
                    <a:pt x="-1652" y="153157"/>
                    <a:pt x="9525" y="228600"/>
                  </a:cubicBezTo>
                  <a:cubicBezTo>
                    <a:pt x="11499" y="241925"/>
                    <a:pt x="30628" y="245967"/>
                    <a:pt x="38100" y="257175"/>
                  </a:cubicBezTo>
                  <a:cubicBezTo>
                    <a:pt x="67129" y="300718"/>
                    <a:pt x="21771" y="277132"/>
                    <a:pt x="76200" y="295275"/>
                  </a:cubicBezTo>
                  <a:cubicBezTo>
                    <a:pt x="82550" y="304800"/>
                    <a:pt x="95250" y="312402"/>
                    <a:pt x="95250" y="323850"/>
                  </a:cubicBezTo>
                  <a:cubicBezTo>
                    <a:pt x="95250" y="371896"/>
                    <a:pt x="84099" y="419332"/>
                    <a:pt x="76200" y="466725"/>
                  </a:cubicBezTo>
                  <a:cubicBezTo>
                    <a:pt x="74549" y="476629"/>
                    <a:pt x="69433" y="485646"/>
                    <a:pt x="66675" y="495300"/>
                  </a:cubicBezTo>
                  <a:cubicBezTo>
                    <a:pt x="63079" y="507887"/>
                    <a:pt x="60325" y="520700"/>
                    <a:pt x="57150" y="533400"/>
                  </a:cubicBezTo>
                  <a:cubicBezTo>
                    <a:pt x="63500" y="581025"/>
                    <a:pt x="63341" y="629981"/>
                    <a:pt x="76200" y="676275"/>
                  </a:cubicBezTo>
                  <a:cubicBezTo>
                    <a:pt x="84027" y="704451"/>
                    <a:pt x="133950" y="715700"/>
                    <a:pt x="152400" y="723900"/>
                  </a:cubicBezTo>
                  <a:cubicBezTo>
                    <a:pt x="165375" y="729667"/>
                    <a:pt x="177030" y="738460"/>
                    <a:pt x="190500" y="742950"/>
                  </a:cubicBezTo>
                  <a:cubicBezTo>
                    <a:pt x="223106" y="753819"/>
                    <a:pt x="238187" y="747743"/>
                    <a:pt x="266700" y="762000"/>
                  </a:cubicBezTo>
                  <a:cubicBezTo>
                    <a:pt x="332479" y="794889"/>
                    <a:pt x="254081" y="770751"/>
                    <a:pt x="333375" y="790575"/>
                  </a:cubicBezTo>
                  <a:cubicBezTo>
                    <a:pt x="308125" y="866324"/>
                    <a:pt x="332093" y="788741"/>
                    <a:pt x="304800" y="952500"/>
                  </a:cubicBezTo>
                  <a:cubicBezTo>
                    <a:pt x="302648" y="965413"/>
                    <a:pt x="298450" y="977900"/>
                    <a:pt x="295275" y="990600"/>
                  </a:cubicBezTo>
                  <a:cubicBezTo>
                    <a:pt x="298450" y="1012825"/>
                    <a:pt x="298349" y="1035771"/>
                    <a:pt x="304800" y="1057275"/>
                  </a:cubicBezTo>
                  <a:cubicBezTo>
                    <a:pt x="308089" y="1068240"/>
                    <a:pt x="315235" y="1078312"/>
                    <a:pt x="323850" y="1085850"/>
                  </a:cubicBezTo>
                  <a:cubicBezTo>
                    <a:pt x="341080" y="1100927"/>
                    <a:pt x="363122" y="1109647"/>
                    <a:pt x="381000" y="1123950"/>
                  </a:cubicBezTo>
                  <a:cubicBezTo>
                    <a:pt x="396875" y="1136650"/>
                    <a:pt x="412361" y="1149852"/>
                    <a:pt x="428625" y="1162050"/>
                  </a:cubicBezTo>
                  <a:cubicBezTo>
                    <a:pt x="456373" y="1182861"/>
                    <a:pt x="446714" y="1181100"/>
                    <a:pt x="466725" y="118110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Szabadkézi sokszög 11"/>
            <p:cNvSpPr/>
            <p:nvPr/>
          </p:nvSpPr>
          <p:spPr>
            <a:xfrm>
              <a:off x="398990" y="5029200"/>
              <a:ext cx="458260" cy="1447800"/>
            </a:xfrm>
            <a:custGeom>
              <a:avLst/>
              <a:gdLst>
                <a:gd name="connsiteX0" fmla="*/ 458260 w 458260"/>
                <a:gd name="connsiteY0" fmla="*/ 0 h 1447800"/>
                <a:gd name="connsiteX1" fmla="*/ 410635 w 458260"/>
                <a:gd name="connsiteY1" fmla="*/ 76200 h 1447800"/>
                <a:gd name="connsiteX2" fmla="*/ 382060 w 458260"/>
                <a:gd name="connsiteY2" fmla="*/ 133350 h 1447800"/>
                <a:gd name="connsiteX3" fmla="*/ 372535 w 458260"/>
                <a:gd name="connsiteY3" fmla="*/ 257175 h 1447800"/>
                <a:gd name="connsiteX4" fmla="*/ 353485 w 458260"/>
                <a:gd name="connsiteY4" fmla="*/ 314325 h 1447800"/>
                <a:gd name="connsiteX5" fmla="*/ 315385 w 458260"/>
                <a:gd name="connsiteY5" fmla="*/ 400050 h 1447800"/>
                <a:gd name="connsiteX6" fmla="*/ 296335 w 458260"/>
                <a:gd name="connsiteY6" fmla="*/ 447675 h 1447800"/>
                <a:gd name="connsiteX7" fmla="*/ 324910 w 458260"/>
                <a:gd name="connsiteY7" fmla="*/ 647700 h 1447800"/>
                <a:gd name="connsiteX8" fmla="*/ 343960 w 458260"/>
                <a:gd name="connsiteY8" fmla="*/ 676275 h 1447800"/>
                <a:gd name="connsiteX9" fmla="*/ 324910 w 458260"/>
                <a:gd name="connsiteY9" fmla="*/ 790575 h 1447800"/>
                <a:gd name="connsiteX10" fmla="*/ 305860 w 458260"/>
                <a:gd name="connsiteY10" fmla="*/ 819150 h 1447800"/>
                <a:gd name="connsiteX11" fmla="*/ 315385 w 458260"/>
                <a:gd name="connsiteY11" fmla="*/ 1104900 h 1447800"/>
                <a:gd name="connsiteX12" fmla="*/ 343960 w 458260"/>
                <a:gd name="connsiteY12" fmla="*/ 1133475 h 1447800"/>
                <a:gd name="connsiteX13" fmla="*/ 363010 w 458260"/>
                <a:gd name="connsiteY13" fmla="*/ 1162050 h 1447800"/>
                <a:gd name="connsiteX14" fmla="*/ 353485 w 458260"/>
                <a:gd name="connsiteY14" fmla="*/ 1190625 h 1447800"/>
                <a:gd name="connsiteX15" fmla="*/ 153460 w 458260"/>
                <a:gd name="connsiteY15" fmla="*/ 1181100 h 1447800"/>
                <a:gd name="connsiteX16" fmla="*/ 67735 w 458260"/>
                <a:gd name="connsiteY16" fmla="*/ 1143000 h 1447800"/>
                <a:gd name="connsiteX17" fmla="*/ 10585 w 458260"/>
                <a:gd name="connsiteY17" fmla="*/ 1152525 h 1447800"/>
                <a:gd name="connsiteX18" fmla="*/ 1060 w 458260"/>
                <a:gd name="connsiteY18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260" h="1447800">
                  <a:moveTo>
                    <a:pt x="458260" y="0"/>
                  </a:moveTo>
                  <a:cubicBezTo>
                    <a:pt x="370816" y="109305"/>
                    <a:pt x="447861" y="1749"/>
                    <a:pt x="410635" y="76200"/>
                  </a:cubicBezTo>
                  <a:cubicBezTo>
                    <a:pt x="373706" y="150058"/>
                    <a:pt x="406001" y="61526"/>
                    <a:pt x="382060" y="133350"/>
                  </a:cubicBezTo>
                  <a:cubicBezTo>
                    <a:pt x="378885" y="174625"/>
                    <a:pt x="378991" y="216285"/>
                    <a:pt x="372535" y="257175"/>
                  </a:cubicBezTo>
                  <a:cubicBezTo>
                    <a:pt x="369403" y="277010"/>
                    <a:pt x="359835" y="295275"/>
                    <a:pt x="353485" y="314325"/>
                  </a:cubicBezTo>
                  <a:cubicBezTo>
                    <a:pt x="333328" y="374796"/>
                    <a:pt x="356716" y="309121"/>
                    <a:pt x="315385" y="400050"/>
                  </a:cubicBezTo>
                  <a:cubicBezTo>
                    <a:pt x="308310" y="415615"/>
                    <a:pt x="302685" y="431800"/>
                    <a:pt x="296335" y="447675"/>
                  </a:cubicBezTo>
                  <a:cubicBezTo>
                    <a:pt x="297869" y="467617"/>
                    <a:pt x="302144" y="613551"/>
                    <a:pt x="324910" y="647700"/>
                  </a:cubicBezTo>
                  <a:lnTo>
                    <a:pt x="343960" y="676275"/>
                  </a:lnTo>
                  <a:cubicBezTo>
                    <a:pt x="342546" y="686176"/>
                    <a:pt x="331338" y="773433"/>
                    <a:pt x="324910" y="790575"/>
                  </a:cubicBezTo>
                  <a:cubicBezTo>
                    <a:pt x="320890" y="801294"/>
                    <a:pt x="312210" y="809625"/>
                    <a:pt x="305860" y="819150"/>
                  </a:cubicBezTo>
                  <a:cubicBezTo>
                    <a:pt x="289289" y="935145"/>
                    <a:pt x="283548" y="939350"/>
                    <a:pt x="315385" y="1104900"/>
                  </a:cubicBezTo>
                  <a:cubicBezTo>
                    <a:pt x="317929" y="1118128"/>
                    <a:pt x="335336" y="1123127"/>
                    <a:pt x="343960" y="1133475"/>
                  </a:cubicBezTo>
                  <a:cubicBezTo>
                    <a:pt x="351289" y="1142269"/>
                    <a:pt x="356660" y="1152525"/>
                    <a:pt x="363010" y="1162050"/>
                  </a:cubicBezTo>
                  <a:cubicBezTo>
                    <a:pt x="359835" y="1171575"/>
                    <a:pt x="362202" y="1185644"/>
                    <a:pt x="353485" y="1190625"/>
                  </a:cubicBezTo>
                  <a:cubicBezTo>
                    <a:pt x="308984" y="1216054"/>
                    <a:pt x="166107" y="1182786"/>
                    <a:pt x="153460" y="1181100"/>
                  </a:cubicBezTo>
                  <a:cubicBezTo>
                    <a:pt x="127644" y="1165610"/>
                    <a:pt x="100437" y="1143000"/>
                    <a:pt x="67735" y="1143000"/>
                  </a:cubicBezTo>
                  <a:cubicBezTo>
                    <a:pt x="48422" y="1143000"/>
                    <a:pt x="29635" y="1149350"/>
                    <a:pt x="10585" y="1152525"/>
                  </a:cubicBezTo>
                  <a:cubicBezTo>
                    <a:pt x="-4689" y="1320539"/>
                    <a:pt x="1060" y="1222231"/>
                    <a:pt x="1060" y="144780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Szabadkézi sokszög 12"/>
            <p:cNvSpPr/>
            <p:nvPr/>
          </p:nvSpPr>
          <p:spPr>
            <a:xfrm>
              <a:off x="152102" y="5000625"/>
              <a:ext cx="600373" cy="914400"/>
            </a:xfrm>
            <a:custGeom>
              <a:avLst/>
              <a:gdLst>
                <a:gd name="connsiteX0" fmla="*/ 600373 w 600373"/>
                <a:gd name="connsiteY0" fmla="*/ 0 h 914400"/>
                <a:gd name="connsiteX1" fmla="*/ 562273 w 600373"/>
                <a:gd name="connsiteY1" fmla="*/ 47625 h 914400"/>
                <a:gd name="connsiteX2" fmla="*/ 533698 w 600373"/>
                <a:gd name="connsiteY2" fmla="*/ 76200 h 914400"/>
                <a:gd name="connsiteX3" fmla="*/ 486073 w 600373"/>
                <a:gd name="connsiteY3" fmla="*/ 171450 h 914400"/>
                <a:gd name="connsiteX4" fmla="*/ 467023 w 600373"/>
                <a:gd name="connsiteY4" fmla="*/ 342900 h 914400"/>
                <a:gd name="connsiteX5" fmla="*/ 409873 w 600373"/>
                <a:gd name="connsiteY5" fmla="*/ 381000 h 914400"/>
                <a:gd name="connsiteX6" fmla="*/ 400348 w 600373"/>
                <a:gd name="connsiteY6" fmla="*/ 581025 h 914400"/>
                <a:gd name="connsiteX7" fmla="*/ 419398 w 600373"/>
                <a:gd name="connsiteY7" fmla="*/ 638175 h 914400"/>
                <a:gd name="connsiteX8" fmla="*/ 438448 w 600373"/>
                <a:gd name="connsiteY8" fmla="*/ 666750 h 914400"/>
                <a:gd name="connsiteX9" fmla="*/ 314623 w 600373"/>
                <a:gd name="connsiteY9" fmla="*/ 657225 h 914400"/>
                <a:gd name="connsiteX10" fmla="*/ 219373 w 600373"/>
                <a:gd name="connsiteY10" fmla="*/ 609600 h 914400"/>
                <a:gd name="connsiteX11" fmla="*/ 190798 w 600373"/>
                <a:gd name="connsiteY11" fmla="*/ 600075 h 914400"/>
                <a:gd name="connsiteX12" fmla="*/ 152698 w 600373"/>
                <a:gd name="connsiteY12" fmla="*/ 581025 h 914400"/>
                <a:gd name="connsiteX13" fmla="*/ 95548 w 600373"/>
                <a:gd name="connsiteY13" fmla="*/ 781050 h 914400"/>
                <a:gd name="connsiteX14" fmla="*/ 57448 w 600373"/>
                <a:gd name="connsiteY14" fmla="*/ 809625 h 914400"/>
                <a:gd name="connsiteX15" fmla="*/ 38398 w 600373"/>
                <a:gd name="connsiteY15" fmla="*/ 838200 h 914400"/>
                <a:gd name="connsiteX16" fmla="*/ 28873 w 600373"/>
                <a:gd name="connsiteY16" fmla="*/ 876300 h 914400"/>
                <a:gd name="connsiteX17" fmla="*/ 298 w 600373"/>
                <a:gd name="connsiteY17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0373" h="914400">
                  <a:moveTo>
                    <a:pt x="600373" y="0"/>
                  </a:moveTo>
                  <a:cubicBezTo>
                    <a:pt x="587673" y="15875"/>
                    <a:pt x="575660" y="32325"/>
                    <a:pt x="562273" y="47625"/>
                  </a:cubicBezTo>
                  <a:cubicBezTo>
                    <a:pt x="553403" y="57762"/>
                    <a:pt x="541423" y="65165"/>
                    <a:pt x="533698" y="76200"/>
                  </a:cubicBezTo>
                  <a:cubicBezTo>
                    <a:pt x="499429" y="125156"/>
                    <a:pt x="500236" y="128960"/>
                    <a:pt x="486073" y="171450"/>
                  </a:cubicBezTo>
                  <a:cubicBezTo>
                    <a:pt x="479723" y="228600"/>
                    <a:pt x="486674" y="288860"/>
                    <a:pt x="467023" y="342900"/>
                  </a:cubicBezTo>
                  <a:cubicBezTo>
                    <a:pt x="459199" y="364417"/>
                    <a:pt x="409873" y="381000"/>
                    <a:pt x="409873" y="381000"/>
                  </a:cubicBezTo>
                  <a:cubicBezTo>
                    <a:pt x="379385" y="472465"/>
                    <a:pt x="380799" y="444180"/>
                    <a:pt x="400348" y="581025"/>
                  </a:cubicBezTo>
                  <a:cubicBezTo>
                    <a:pt x="403188" y="600904"/>
                    <a:pt x="408259" y="621467"/>
                    <a:pt x="419398" y="638175"/>
                  </a:cubicBezTo>
                  <a:cubicBezTo>
                    <a:pt x="425748" y="647700"/>
                    <a:pt x="449711" y="664702"/>
                    <a:pt x="438448" y="666750"/>
                  </a:cubicBezTo>
                  <a:cubicBezTo>
                    <a:pt x="397719" y="674155"/>
                    <a:pt x="355898" y="660400"/>
                    <a:pt x="314623" y="657225"/>
                  </a:cubicBezTo>
                  <a:cubicBezTo>
                    <a:pt x="191028" y="616027"/>
                    <a:pt x="314161" y="663764"/>
                    <a:pt x="219373" y="609600"/>
                  </a:cubicBezTo>
                  <a:cubicBezTo>
                    <a:pt x="210656" y="604619"/>
                    <a:pt x="200026" y="604030"/>
                    <a:pt x="190798" y="600075"/>
                  </a:cubicBezTo>
                  <a:cubicBezTo>
                    <a:pt x="177747" y="594482"/>
                    <a:pt x="165398" y="587375"/>
                    <a:pt x="152698" y="581025"/>
                  </a:cubicBezTo>
                  <a:cubicBezTo>
                    <a:pt x="33519" y="604861"/>
                    <a:pt x="142049" y="567147"/>
                    <a:pt x="95548" y="781050"/>
                  </a:cubicBezTo>
                  <a:cubicBezTo>
                    <a:pt x="92176" y="796563"/>
                    <a:pt x="68673" y="798400"/>
                    <a:pt x="57448" y="809625"/>
                  </a:cubicBezTo>
                  <a:cubicBezTo>
                    <a:pt x="49353" y="817720"/>
                    <a:pt x="44748" y="828675"/>
                    <a:pt x="38398" y="838200"/>
                  </a:cubicBezTo>
                  <a:cubicBezTo>
                    <a:pt x="35223" y="850900"/>
                    <a:pt x="36135" y="865408"/>
                    <a:pt x="28873" y="876300"/>
                  </a:cubicBezTo>
                  <a:cubicBezTo>
                    <a:pt x="-4986" y="927088"/>
                    <a:pt x="298" y="868251"/>
                    <a:pt x="298" y="91440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" name="Szabadkézi sokszög 13"/>
            <p:cNvSpPr/>
            <p:nvPr/>
          </p:nvSpPr>
          <p:spPr>
            <a:xfrm>
              <a:off x="800100" y="5038725"/>
              <a:ext cx="123825" cy="666750"/>
            </a:xfrm>
            <a:custGeom>
              <a:avLst/>
              <a:gdLst>
                <a:gd name="connsiteX0" fmla="*/ 123825 w 123825"/>
                <a:gd name="connsiteY0" fmla="*/ 0 h 666750"/>
                <a:gd name="connsiteX1" fmla="*/ 66675 w 123825"/>
                <a:gd name="connsiteY1" fmla="*/ 28575 h 666750"/>
                <a:gd name="connsiteX2" fmla="*/ 47625 w 123825"/>
                <a:gd name="connsiteY2" fmla="*/ 57150 h 666750"/>
                <a:gd name="connsiteX3" fmla="*/ 28575 w 123825"/>
                <a:gd name="connsiteY3" fmla="*/ 123825 h 666750"/>
                <a:gd name="connsiteX4" fmla="*/ 57150 w 123825"/>
                <a:gd name="connsiteY4" fmla="*/ 190500 h 666750"/>
                <a:gd name="connsiteX5" fmla="*/ 85725 w 123825"/>
                <a:gd name="connsiteY5" fmla="*/ 200025 h 666750"/>
                <a:gd name="connsiteX6" fmla="*/ 104775 w 123825"/>
                <a:gd name="connsiteY6" fmla="*/ 228600 h 666750"/>
                <a:gd name="connsiteX7" fmla="*/ 85725 w 123825"/>
                <a:gd name="connsiteY7" fmla="*/ 371475 h 666750"/>
                <a:gd name="connsiteX8" fmla="*/ 66675 w 123825"/>
                <a:gd name="connsiteY8" fmla="*/ 419100 h 666750"/>
                <a:gd name="connsiteX9" fmla="*/ 57150 w 123825"/>
                <a:gd name="connsiteY9" fmla="*/ 466725 h 666750"/>
                <a:gd name="connsiteX10" fmla="*/ 47625 w 123825"/>
                <a:gd name="connsiteY10" fmla="*/ 504825 h 666750"/>
                <a:gd name="connsiteX11" fmla="*/ 9525 w 123825"/>
                <a:gd name="connsiteY11" fmla="*/ 590550 h 666750"/>
                <a:gd name="connsiteX12" fmla="*/ 0 w 123825"/>
                <a:gd name="connsiteY12" fmla="*/ 628650 h 666750"/>
                <a:gd name="connsiteX13" fmla="*/ 9525 w 123825"/>
                <a:gd name="connsiteY13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" h="666750">
                  <a:moveTo>
                    <a:pt x="123825" y="0"/>
                  </a:moveTo>
                  <a:cubicBezTo>
                    <a:pt x="104775" y="9525"/>
                    <a:pt x="83714" y="15796"/>
                    <a:pt x="66675" y="28575"/>
                  </a:cubicBezTo>
                  <a:cubicBezTo>
                    <a:pt x="57517" y="35444"/>
                    <a:pt x="52745" y="46911"/>
                    <a:pt x="47625" y="57150"/>
                  </a:cubicBezTo>
                  <a:cubicBezTo>
                    <a:pt x="40793" y="70815"/>
                    <a:pt x="31627" y="111618"/>
                    <a:pt x="28575" y="123825"/>
                  </a:cubicBezTo>
                  <a:cubicBezTo>
                    <a:pt x="34295" y="146704"/>
                    <a:pt x="36594" y="174055"/>
                    <a:pt x="57150" y="190500"/>
                  </a:cubicBezTo>
                  <a:cubicBezTo>
                    <a:pt x="64990" y="196772"/>
                    <a:pt x="76200" y="196850"/>
                    <a:pt x="85725" y="200025"/>
                  </a:cubicBezTo>
                  <a:cubicBezTo>
                    <a:pt x="92075" y="209550"/>
                    <a:pt x="104014" y="217178"/>
                    <a:pt x="104775" y="228600"/>
                  </a:cubicBezTo>
                  <a:cubicBezTo>
                    <a:pt x="108695" y="287394"/>
                    <a:pt x="103590" y="323834"/>
                    <a:pt x="85725" y="371475"/>
                  </a:cubicBezTo>
                  <a:cubicBezTo>
                    <a:pt x="79722" y="387484"/>
                    <a:pt x="71588" y="402723"/>
                    <a:pt x="66675" y="419100"/>
                  </a:cubicBezTo>
                  <a:cubicBezTo>
                    <a:pt x="62023" y="434607"/>
                    <a:pt x="60662" y="450921"/>
                    <a:pt x="57150" y="466725"/>
                  </a:cubicBezTo>
                  <a:cubicBezTo>
                    <a:pt x="54310" y="479504"/>
                    <a:pt x="49777" y="491912"/>
                    <a:pt x="47625" y="504825"/>
                  </a:cubicBezTo>
                  <a:cubicBezTo>
                    <a:pt x="33053" y="592255"/>
                    <a:pt x="63875" y="572433"/>
                    <a:pt x="9525" y="590550"/>
                  </a:cubicBezTo>
                  <a:cubicBezTo>
                    <a:pt x="6350" y="603250"/>
                    <a:pt x="0" y="615559"/>
                    <a:pt x="0" y="628650"/>
                  </a:cubicBezTo>
                  <a:cubicBezTo>
                    <a:pt x="0" y="641741"/>
                    <a:pt x="9525" y="666750"/>
                    <a:pt x="9525" y="66675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Szabadkézi sokszög 14"/>
            <p:cNvSpPr/>
            <p:nvPr/>
          </p:nvSpPr>
          <p:spPr>
            <a:xfrm>
              <a:off x="1076325" y="5676900"/>
              <a:ext cx="485775" cy="66874"/>
            </a:xfrm>
            <a:custGeom>
              <a:avLst/>
              <a:gdLst>
                <a:gd name="connsiteX0" fmla="*/ 0 w 485775"/>
                <a:gd name="connsiteY0" fmla="*/ 38100 h 66874"/>
                <a:gd name="connsiteX1" fmla="*/ 123825 w 485775"/>
                <a:gd name="connsiteY1" fmla="*/ 28575 h 66874"/>
                <a:gd name="connsiteX2" fmla="*/ 180975 w 485775"/>
                <a:gd name="connsiteY2" fmla="*/ 9525 h 66874"/>
                <a:gd name="connsiteX3" fmla="*/ 228600 w 485775"/>
                <a:gd name="connsiteY3" fmla="*/ 0 h 66874"/>
                <a:gd name="connsiteX4" fmla="*/ 342900 w 485775"/>
                <a:gd name="connsiteY4" fmla="*/ 9525 h 66874"/>
                <a:gd name="connsiteX5" fmla="*/ 371475 w 485775"/>
                <a:gd name="connsiteY5" fmla="*/ 28575 h 66874"/>
                <a:gd name="connsiteX6" fmla="*/ 438150 w 485775"/>
                <a:gd name="connsiteY6" fmla="*/ 47625 h 66874"/>
                <a:gd name="connsiteX7" fmla="*/ 485775 w 485775"/>
                <a:gd name="connsiteY7" fmla="*/ 66675 h 6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775" h="66874">
                  <a:moveTo>
                    <a:pt x="0" y="38100"/>
                  </a:moveTo>
                  <a:cubicBezTo>
                    <a:pt x="41275" y="34925"/>
                    <a:pt x="82935" y="35031"/>
                    <a:pt x="123825" y="28575"/>
                  </a:cubicBezTo>
                  <a:cubicBezTo>
                    <a:pt x="143660" y="25443"/>
                    <a:pt x="161284" y="13463"/>
                    <a:pt x="180975" y="9525"/>
                  </a:cubicBezTo>
                  <a:lnTo>
                    <a:pt x="228600" y="0"/>
                  </a:lnTo>
                  <a:cubicBezTo>
                    <a:pt x="266700" y="3175"/>
                    <a:pt x="305410" y="2027"/>
                    <a:pt x="342900" y="9525"/>
                  </a:cubicBezTo>
                  <a:cubicBezTo>
                    <a:pt x="354125" y="11770"/>
                    <a:pt x="360953" y="24066"/>
                    <a:pt x="371475" y="28575"/>
                  </a:cubicBezTo>
                  <a:cubicBezTo>
                    <a:pt x="414201" y="46886"/>
                    <a:pt x="401079" y="29089"/>
                    <a:pt x="438150" y="47625"/>
                  </a:cubicBezTo>
                  <a:cubicBezTo>
                    <a:pt x="483295" y="70197"/>
                    <a:pt x="449017" y="66675"/>
                    <a:pt x="485775" y="66675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Szabadkézi sokszög 15"/>
            <p:cNvSpPr/>
            <p:nvPr/>
          </p:nvSpPr>
          <p:spPr>
            <a:xfrm>
              <a:off x="1076321" y="5972175"/>
              <a:ext cx="200029" cy="419100"/>
            </a:xfrm>
            <a:custGeom>
              <a:avLst/>
              <a:gdLst>
                <a:gd name="connsiteX0" fmla="*/ 200029 w 200029"/>
                <a:gd name="connsiteY0" fmla="*/ 0 h 419100"/>
                <a:gd name="connsiteX1" fmla="*/ 152404 w 200029"/>
                <a:gd name="connsiteY1" fmla="*/ 9525 h 419100"/>
                <a:gd name="connsiteX2" fmla="*/ 85729 w 200029"/>
                <a:gd name="connsiteY2" fmla="*/ 47625 h 419100"/>
                <a:gd name="connsiteX3" fmla="*/ 95254 w 200029"/>
                <a:gd name="connsiteY3" fmla="*/ 152400 h 419100"/>
                <a:gd name="connsiteX4" fmla="*/ 114304 w 200029"/>
                <a:gd name="connsiteY4" fmla="*/ 209550 h 419100"/>
                <a:gd name="connsiteX5" fmla="*/ 76204 w 200029"/>
                <a:gd name="connsiteY5" fmla="*/ 285750 h 419100"/>
                <a:gd name="connsiteX6" fmla="*/ 57154 w 200029"/>
                <a:gd name="connsiteY6" fmla="*/ 314325 h 419100"/>
                <a:gd name="connsiteX7" fmla="*/ 28579 w 200029"/>
                <a:gd name="connsiteY7" fmla="*/ 323850 h 419100"/>
                <a:gd name="connsiteX8" fmla="*/ 9529 w 200029"/>
                <a:gd name="connsiteY8" fmla="*/ 352425 h 419100"/>
                <a:gd name="connsiteX9" fmla="*/ 4 w 200029"/>
                <a:gd name="connsiteY9" fmla="*/ 41910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9" h="419100">
                  <a:moveTo>
                    <a:pt x="200029" y="0"/>
                  </a:moveTo>
                  <a:cubicBezTo>
                    <a:pt x="184154" y="3175"/>
                    <a:pt x="167763" y="4405"/>
                    <a:pt x="152404" y="9525"/>
                  </a:cubicBezTo>
                  <a:cubicBezTo>
                    <a:pt x="128234" y="17582"/>
                    <a:pt x="106632" y="33690"/>
                    <a:pt x="85729" y="47625"/>
                  </a:cubicBezTo>
                  <a:cubicBezTo>
                    <a:pt x="88904" y="82550"/>
                    <a:pt x="89160" y="117865"/>
                    <a:pt x="95254" y="152400"/>
                  </a:cubicBezTo>
                  <a:cubicBezTo>
                    <a:pt x="98744" y="172175"/>
                    <a:pt x="114304" y="209550"/>
                    <a:pt x="114304" y="209550"/>
                  </a:cubicBezTo>
                  <a:cubicBezTo>
                    <a:pt x="100158" y="266132"/>
                    <a:pt x="113568" y="233441"/>
                    <a:pt x="76204" y="285750"/>
                  </a:cubicBezTo>
                  <a:cubicBezTo>
                    <a:pt x="69550" y="295065"/>
                    <a:pt x="66093" y="307174"/>
                    <a:pt x="57154" y="314325"/>
                  </a:cubicBezTo>
                  <a:cubicBezTo>
                    <a:pt x="49314" y="320597"/>
                    <a:pt x="38104" y="320675"/>
                    <a:pt x="28579" y="323850"/>
                  </a:cubicBezTo>
                  <a:cubicBezTo>
                    <a:pt x="22229" y="333375"/>
                    <a:pt x="13149" y="341565"/>
                    <a:pt x="9529" y="352425"/>
                  </a:cubicBezTo>
                  <a:cubicBezTo>
                    <a:pt x="-518" y="382566"/>
                    <a:pt x="4" y="395217"/>
                    <a:pt x="4" y="41910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" name="Szabadkézi sokszög 16"/>
            <p:cNvSpPr/>
            <p:nvPr/>
          </p:nvSpPr>
          <p:spPr>
            <a:xfrm>
              <a:off x="466711" y="5686425"/>
              <a:ext cx="142889" cy="266700"/>
            </a:xfrm>
            <a:custGeom>
              <a:avLst/>
              <a:gdLst>
                <a:gd name="connsiteX0" fmla="*/ 142889 w 142889"/>
                <a:gd name="connsiteY0" fmla="*/ 0 h 266700"/>
                <a:gd name="connsiteX1" fmla="*/ 76214 w 142889"/>
                <a:gd name="connsiteY1" fmla="*/ 66675 h 266700"/>
                <a:gd name="connsiteX2" fmla="*/ 19064 w 142889"/>
                <a:gd name="connsiteY2" fmla="*/ 85725 h 266700"/>
                <a:gd name="connsiteX3" fmla="*/ 14 w 142889"/>
                <a:gd name="connsiteY3" fmla="*/ 114300 h 266700"/>
                <a:gd name="connsiteX4" fmla="*/ 19064 w 142889"/>
                <a:gd name="connsiteY4" fmla="*/ 180975 h 266700"/>
                <a:gd name="connsiteX5" fmla="*/ 57164 w 142889"/>
                <a:gd name="connsiteY5" fmla="*/ 238125 h 266700"/>
                <a:gd name="connsiteX6" fmla="*/ 57164 w 142889"/>
                <a:gd name="connsiteY6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89" h="266700">
                  <a:moveTo>
                    <a:pt x="142889" y="0"/>
                  </a:moveTo>
                  <a:cubicBezTo>
                    <a:pt x="119924" y="28707"/>
                    <a:pt x="109155" y="52034"/>
                    <a:pt x="76214" y="66675"/>
                  </a:cubicBezTo>
                  <a:cubicBezTo>
                    <a:pt x="57864" y="74830"/>
                    <a:pt x="19064" y="85725"/>
                    <a:pt x="19064" y="85725"/>
                  </a:cubicBezTo>
                  <a:cubicBezTo>
                    <a:pt x="12714" y="95250"/>
                    <a:pt x="1633" y="102967"/>
                    <a:pt x="14" y="114300"/>
                  </a:cubicBezTo>
                  <a:cubicBezTo>
                    <a:pt x="-546" y="118223"/>
                    <a:pt x="15002" y="173664"/>
                    <a:pt x="19064" y="180975"/>
                  </a:cubicBezTo>
                  <a:cubicBezTo>
                    <a:pt x="30183" y="200989"/>
                    <a:pt x="57164" y="215230"/>
                    <a:pt x="57164" y="238125"/>
                  </a:cubicBezTo>
                  <a:lnTo>
                    <a:pt x="57164" y="266700"/>
                  </a:ln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Szabadkézi sokszög 17"/>
            <p:cNvSpPr/>
            <p:nvPr/>
          </p:nvSpPr>
          <p:spPr>
            <a:xfrm>
              <a:off x="219075" y="5143301"/>
              <a:ext cx="104775" cy="457399"/>
            </a:xfrm>
            <a:custGeom>
              <a:avLst/>
              <a:gdLst>
                <a:gd name="connsiteX0" fmla="*/ 19050 w 104775"/>
                <a:gd name="connsiteY0" fmla="*/ 457399 h 457399"/>
                <a:gd name="connsiteX1" fmla="*/ 9525 w 104775"/>
                <a:gd name="connsiteY1" fmla="*/ 362149 h 457399"/>
                <a:gd name="connsiteX2" fmla="*/ 0 w 104775"/>
                <a:gd name="connsiteY2" fmla="*/ 324049 h 457399"/>
                <a:gd name="connsiteX3" fmla="*/ 9525 w 104775"/>
                <a:gd name="connsiteY3" fmla="*/ 295474 h 457399"/>
                <a:gd name="connsiteX4" fmla="*/ 66675 w 104775"/>
                <a:gd name="connsiteY4" fmla="*/ 266899 h 457399"/>
                <a:gd name="connsiteX5" fmla="*/ 95250 w 104775"/>
                <a:gd name="connsiteY5" fmla="*/ 209749 h 457399"/>
                <a:gd name="connsiteX6" fmla="*/ 104775 w 104775"/>
                <a:gd name="connsiteY6" fmla="*/ 181174 h 457399"/>
                <a:gd name="connsiteX7" fmla="*/ 85725 w 104775"/>
                <a:gd name="connsiteY7" fmla="*/ 47824 h 457399"/>
                <a:gd name="connsiteX8" fmla="*/ 76200 w 104775"/>
                <a:gd name="connsiteY8" fmla="*/ 19249 h 457399"/>
                <a:gd name="connsiteX9" fmla="*/ 28575 w 104775"/>
                <a:gd name="connsiteY9" fmla="*/ 199 h 45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" h="457399">
                  <a:moveTo>
                    <a:pt x="19050" y="457399"/>
                  </a:moveTo>
                  <a:cubicBezTo>
                    <a:pt x="15875" y="425649"/>
                    <a:pt x="14038" y="393737"/>
                    <a:pt x="9525" y="362149"/>
                  </a:cubicBezTo>
                  <a:cubicBezTo>
                    <a:pt x="7674" y="349190"/>
                    <a:pt x="0" y="337140"/>
                    <a:pt x="0" y="324049"/>
                  </a:cubicBezTo>
                  <a:cubicBezTo>
                    <a:pt x="0" y="314009"/>
                    <a:pt x="3253" y="303314"/>
                    <a:pt x="9525" y="295474"/>
                  </a:cubicBezTo>
                  <a:cubicBezTo>
                    <a:pt x="22954" y="278688"/>
                    <a:pt x="47851" y="273174"/>
                    <a:pt x="66675" y="266899"/>
                  </a:cubicBezTo>
                  <a:cubicBezTo>
                    <a:pt x="90616" y="195075"/>
                    <a:pt x="58321" y="283607"/>
                    <a:pt x="95250" y="209749"/>
                  </a:cubicBezTo>
                  <a:cubicBezTo>
                    <a:pt x="99740" y="200769"/>
                    <a:pt x="101600" y="190699"/>
                    <a:pt x="104775" y="181174"/>
                  </a:cubicBezTo>
                  <a:cubicBezTo>
                    <a:pt x="97184" y="105267"/>
                    <a:pt x="101661" y="103600"/>
                    <a:pt x="85725" y="47824"/>
                  </a:cubicBezTo>
                  <a:cubicBezTo>
                    <a:pt x="82967" y="38170"/>
                    <a:pt x="82472" y="27089"/>
                    <a:pt x="76200" y="19249"/>
                  </a:cubicBezTo>
                  <a:cubicBezTo>
                    <a:pt x="58142" y="-3323"/>
                    <a:pt x="50308" y="199"/>
                    <a:pt x="28575" y="199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" name="Szabadkézi sokszög 18"/>
            <p:cNvSpPr/>
            <p:nvPr/>
          </p:nvSpPr>
          <p:spPr>
            <a:xfrm>
              <a:off x="599633" y="6238875"/>
              <a:ext cx="114742" cy="381000"/>
            </a:xfrm>
            <a:custGeom>
              <a:avLst/>
              <a:gdLst>
                <a:gd name="connsiteX0" fmla="*/ 29017 w 114742"/>
                <a:gd name="connsiteY0" fmla="*/ 0 h 381000"/>
                <a:gd name="connsiteX1" fmla="*/ 442 w 114742"/>
                <a:gd name="connsiteY1" fmla="*/ 57150 h 381000"/>
                <a:gd name="connsiteX2" fmla="*/ 48067 w 114742"/>
                <a:gd name="connsiteY2" fmla="*/ 142875 h 381000"/>
                <a:gd name="connsiteX3" fmla="*/ 86167 w 114742"/>
                <a:gd name="connsiteY3" fmla="*/ 152400 h 381000"/>
                <a:gd name="connsiteX4" fmla="*/ 105217 w 114742"/>
                <a:gd name="connsiteY4" fmla="*/ 180975 h 381000"/>
                <a:gd name="connsiteX5" fmla="*/ 105217 w 114742"/>
                <a:gd name="connsiteY5" fmla="*/ 276225 h 381000"/>
                <a:gd name="connsiteX6" fmla="*/ 76642 w 114742"/>
                <a:gd name="connsiteY6" fmla="*/ 371475 h 381000"/>
                <a:gd name="connsiteX7" fmla="*/ 67117 w 114742"/>
                <a:gd name="connsiteY7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42" h="381000">
                  <a:moveTo>
                    <a:pt x="29017" y="0"/>
                  </a:moveTo>
                  <a:cubicBezTo>
                    <a:pt x="19492" y="19050"/>
                    <a:pt x="2076" y="35914"/>
                    <a:pt x="442" y="57150"/>
                  </a:cubicBezTo>
                  <a:cubicBezTo>
                    <a:pt x="-2923" y="100895"/>
                    <a:pt x="12919" y="127811"/>
                    <a:pt x="48067" y="142875"/>
                  </a:cubicBezTo>
                  <a:cubicBezTo>
                    <a:pt x="60099" y="148032"/>
                    <a:pt x="73467" y="149225"/>
                    <a:pt x="86167" y="152400"/>
                  </a:cubicBezTo>
                  <a:cubicBezTo>
                    <a:pt x="92517" y="161925"/>
                    <a:pt x="100708" y="170453"/>
                    <a:pt x="105217" y="180975"/>
                  </a:cubicBezTo>
                  <a:cubicBezTo>
                    <a:pt x="122555" y="221430"/>
                    <a:pt x="112278" y="230329"/>
                    <a:pt x="105217" y="276225"/>
                  </a:cubicBezTo>
                  <a:cubicBezTo>
                    <a:pt x="94988" y="342716"/>
                    <a:pt x="107679" y="330092"/>
                    <a:pt x="76642" y="371475"/>
                  </a:cubicBezTo>
                  <a:cubicBezTo>
                    <a:pt x="73948" y="375067"/>
                    <a:pt x="70292" y="377825"/>
                    <a:pt x="67117" y="38100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" name="Szabadkézi sokszög 19"/>
            <p:cNvSpPr/>
            <p:nvPr/>
          </p:nvSpPr>
          <p:spPr>
            <a:xfrm>
              <a:off x="904875" y="5581650"/>
              <a:ext cx="133350" cy="381000"/>
            </a:xfrm>
            <a:custGeom>
              <a:avLst/>
              <a:gdLst>
                <a:gd name="connsiteX0" fmla="*/ 133350 w 133350"/>
                <a:gd name="connsiteY0" fmla="*/ 0 h 381000"/>
                <a:gd name="connsiteX1" fmla="*/ 85725 w 133350"/>
                <a:gd name="connsiteY1" fmla="*/ 38100 h 381000"/>
                <a:gd name="connsiteX2" fmla="*/ 57150 w 133350"/>
                <a:gd name="connsiteY2" fmla="*/ 47625 h 381000"/>
                <a:gd name="connsiteX3" fmla="*/ 38100 w 133350"/>
                <a:gd name="connsiteY3" fmla="*/ 104775 h 381000"/>
                <a:gd name="connsiteX4" fmla="*/ 28575 w 133350"/>
                <a:gd name="connsiteY4" fmla="*/ 133350 h 381000"/>
                <a:gd name="connsiteX5" fmla="*/ 47625 w 133350"/>
                <a:gd name="connsiteY5" fmla="*/ 228600 h 381000"/>
                <a:gd name="connsiteX6" fmla="*/ 57150 w 133350"/>
                <a:gd name="connsiteY6" fmla="*/ 266700 h 381000"/>
                <a:gd name="connsiteX7" fmla="*/ 38100 w 133350"/>
                <a:gd name="connsiteY7" fmla="*/ 342900 h 381000"/>
                <a:gd name="connsiteX8" fmla="*/ 0 w 133350"/>
                <a:gd name="connsiteY8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350" h="381000">
                  <a:moveTo>
                    <a:pt x="133350" y="0"/>
                  </a:moveTo>
                  <a:cubicBezTo>
                    <a:pt x="117475" y="12700"/>
                    <a:pt x="102965" y="27325"/>
                    <a:pt x="85725" y="38100"/>
                  </a:cubicBezTo>
                  <a:cubicBezTo>
                    <a:pt x="77211" y="43421"/>
                    <a:pt x="62986" y="39455"/>
                    <a:pt x="57150" y="47625"/>
                  </a:cubicBezTo>
                  <a:cubicBezTo>
                    <a:pt x="45478" y="63965"/>
                    <a:pt x="44450" y="85725"/>
                    <a:pt x="38100" y="104775"/>
                  </a:cubicBezTo>
                  <a:lnTo>
                    <a:pt x="28575" y="133350"/>
                  </a:lnTo>
                  <a:cubicBezTo>
                    <a:pt x="34925" y="165100"/>
                    <a:pt x="40841" y="196940"/>
                    <a:pt x="47625" y="228600"/>
                  </a:cubicBezTo>
                  <a:cubicBezTo>
                    <a:pt x="50368" y="241400"/>
                    <a:pt x="58237" y="253654"/>
                    <a:pt x="57150" y="266700"/>
                  </a:cubicBezTo>
                  <a:cubicBezTo>
                    <a:pt x="54976" y="292791"/>
                    <a:pt x="48934" y="319065"/>
                    <a:pt x="38100" y="342900"/>
                  </a:cubicBezTo>
                  <a:lnTo>
                    <a:pt x="0" y="381000"/>
                  </a:ln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1" name="Szabadkézi sokszög 20"/>
            <p:cNvSpPr/>
            <p:nvPr/>
          </p:nvSpPr>
          <p:spPr>
            <a:xfrm>
              <a:off x="695325" y="6048375"/>
              <a:ext cx="209550" cy="95250"/>
            </a:xfrm>
            <a:custGeom>
              <a:avLst/>
              <a:gdLst>
                <a:gd name="connsiteX0" fmla="*/ 0 w 209550"/>
                <a:gd name="connsiteY0" fmla="*/ 0 h 95250"/>
                <a:gd name="connsiteX1" fmla="*/ 95250 w 209550"/>
                <a:gd name="connsiteY1" fmla="*/ 57150 h 95250"/>
                <a:gd name="connsiteX2" fmla="*/ 200025 w 209550"/>
                <a:gd name="connsiteY2" fmla="*/ 76200 h 95250"/>
                <a:gd name="connsiteX3" fmla="*/ 209550 w 209550"/>
                <a:gd name="connsiteY3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0" h="95250">
                  <a:moveTo>
                    <a:pt x="0" y="0"/>
                  </a:moveTo>
                  <a:cubicBezTo>
                    <a:pt x="17444" y="11629"/>
                    <a:pt x="68624" y="49162"/>
                    <a:pt x="95250" y="57150"/>
                  </a:cubicBezTo>
                  <a:cubicBezTo>
                    <a:pt x="98008" y="57978"/>
                    <a:pt x="192444" y="72409"/>
                    <a:pt x="200025" y="76200"/>
                  </a:cubicBezTo>
                  <a:cubicBezTo>
                    <a:pt x="206375" y="79375"/>
                    <a:pt x="206375" y="88900"/>
                    <a:pt x="209550" y="9525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" name="Szabadkézi sokszög 21"/>
            <p:cNvSpPr/>
            <p:nvPr/>
          </p:nvSpPr>
          <p:spPr>
            <a:xfrm>
              <a:off x="1343025" y="5295900"/>
              <a:ext cx="257227" cy="152400"/>
            </a:xfrm>
            <a:custGeom>
              <a:avLst/>
              <a:gdLst>
                <a:gd name="connsiteX0" fmla="*/ 0 w 257227"/>
                <a:gd name="connsiteY0" fmla="*/ 152400 h 152400"/>
                <a:gd name="connsiteX1" fmla="*/ 152400 w 257227"/>
                <a:gd name="connsiteY1" fmla="*/ 142875 h 152400"/>
                <a:gd name="connsiteX2" fmla="*/ 190500 w 257227"/>
                <a:gd name="connsiteY2" fmla="*/ 85725 h 152400"/>
                <a:gd name="connsiteX3" fmla="*/ 209550 w 257227"/>
                <a:gd name="connsiteY3" fmla="*/ 57150 h 152400"/>
                <a:gd name="connsiteX4" fmla="*/ 219075 w 257227"/>
                <a:gd name="connsiteY4" fmla="*/ 19050 h 152400"/>
                <a:gd name="connsiteX5" fmla="*/ 257175 w 257227"/>
                <a:gd name="connsiteY5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7227" h="152400">
                  <a:moveTo>
                    <a:pt x="0" y="152400"/>
                  </a:moveTo>
                  <a:lnTo>
                    <a:pt x="152400" y="142875"/>
                  </a:lnTo>
                  <a:cubicBezTo>
                    <a:pt x="174010" y="135312"/>
                    <a:pt x="177800" y="104775"/>
                    <a:pt x="190500" y="85725"/>
                  </a:cubicBezTo>
                  <a:lnTo>
                    <a:pt x="209550" y="57150"/>
                  </a:lnTo>
                  <a:cubicBezTo>
                    <a:pt x="212725" y="44450"/>
                    <a:pt x="209818" y="28307"/>
                    <a:pt x="219075" y="19050"/>
                  </a:cubicBezTo>
                  <a:cubicBezTo>
                    <a:pt x="260255" y="-22130"/>
                    <a:pt x="257175" y="30107"/>
                    <a:pt x="257175" y="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3074" name="Picture 2" descr="C:\Users\Illyés Zoltán\Desktop\Pali\gomba_crimini-l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93604"/>
            <a:ext cx="863588" cy="86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Ellipszis 27"/>
          <p:cNvSpPr/>
          <p:nvPr/>
        </p:nvSpPr>
        <p:spPr>
          <a:xfrm>
            <a:off x="2339752" y="4725398"/>
            <a:ext cx="614141" cy="551119"/>
          </a:xfrm>
          <a:prstGeom prst="ellipse">
            <a:avLst/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Háromszög 28"/>
          <p:cNvSpPr/>
          <p:nvPr/>
        </p:nvSpPr>
        <p:spPr>
          <a:xfrm>
            <a:off x="2497410" y="4453875"/>
            <a:ext cx="304841" cy="432048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Téglalap 30"/>
          <p:cNvSpPr/>
          <p:nvPr/>
        </p:nvSpPr>
        <p:spPr>
          <a:xfrm>
            <a:off x="5148064" y="4941168"/>
            <a:ext cx="3995936" cy="19168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444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Jobbra nyíl 29"/>
          <p:cNvSpPr/>
          <p:nvPr/>
        </p:nvSpPr>
        <p:spPr>
          <a:xfrm>
            <a:off x="4283968" y="4941168"/>
            <a:ext cx="611560" cy="5071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7" name="Csoportba foglalás 26"/>
          <p:cNvGrpSpPr/>
          <p:nvPr/>
        </p:nvGrpSpPr>
        <p:grpSpPr>
          <a:xfrm>
            <a:off x="1600200" y="4953000"/>
            <a:ext cx="928988" cy="571500"/>
            <a:chOff x="1600200" y="4953000"/>
            <a:chExt cx="928988" cy="571500"/>
          </a:xfrm>
        </p:grpSpPr>
        <p:sp>
          <p:nvSpPr>
            <p:cNvPr id="25" name="Szabadkézi sokszög 24"/>
            <p:cNvSpPr/>
            <p:nvPr/>
          </p:nvSpPr>
          <p:spPr>
            <a:xfrm>
              <a:off x="1800225" y="4979597"/>
              <a:ext cx="704850" cy="544903"/>
            </a:xfrm>
            <a:custGeom>
              <a:avLst/>
              <a:gdLst>
                <a:gd name="connsiteX0" fmla="*/ 0 w 704850"/>
                <a:gd name="connsiteY0" fmla="*/ 544903 h 544903"/>
                <a:gd name="connsiteX1" fmla="*/ 76200 w 704850"/>
                <a:gd name="connsiteY1" fmla="*/ 525853 h 544903"/>
                <a:gd name="connsiteX2" fmla="*/ 114300 w 704850"/>
                <a:gd name="connsiteY2" fmla="*/ 506803 h 544903"/>
                <a:gd name="connsiteX3" fmla="*/ 171450 w 704850"/>
                <a:gd name="connsiteY3" fmla="*/ 478228 h 544903"/>
                <a:gd name="connsiteX4" fmla="*/ 190500 w 704850"/>
                <a:gd name="connsiteY4" fmla="*/ 449653 h 544903"/>
                <a:gd name="connsiteX5" fmla="*/ 219075 w 704850"/>
                <a:gd name="connsiteY5" fmla="*/ 430603 h 544903"/>
                <a:gd name="connsiteX6" fmla="*/ 257175 w 704850"/>
                <a:gd name="connsiteY6" fmla="*/ 344878 h 544903"/>
                <a:gd name="connsiteX7" fmla="*/ 304800 w 704850"/>
                <a:gd name="connsiteY7" fmla="*/ 325828 h 544903"/>
                <a:gd name="connsiteX8" fmla="*/ 400050 w 704850"/>
                <a:gd name="connsiteY8" fmla="*/ 306778 h 544903"/>
                <a:gd name="connsiteX9" fmla="*/ 419100 w 704850"/>
                <a:gd name="connsiteY9" fmla="*/ 278203 h 544903"/>
                <a:gd name="connsiteX10" fmla="*/ 428625 w 704850"/>
                <a:gd name="connsiteY10" fmla="*/ 249628 h 544903"/>
                <a:gd name="connsiteX11" fmla="*/ 447675 w 704850"/>
                <a:gd name="connsiteY11" fmla="*/ 163903 h 544903"/>
                <a:gd name="connsiteX12" fmla="*/ 485775 w 704850"/>
                <a:gd name="connsiteY12" fmla="*/ 116278 h 544903"/>
                <a:gd name="connsiteX13" fmla="*/ 695325 w 704850"/>
                <a:gd name="connsiteY13" fmla="*/ 106753 h 544903"/>
                <a:gd name="connsiteX14" fmla="*/ 704850 w 704850"/>
                <a:gd name="connsiteY14" fmla="*/ 78178 h 544903"/>
                <a:gd name="connsiteX15" fmla="*/ 695325 w 704850"/>
                <a:gd name="connsiteY15" fmla="*/ 49603 h 544903"/>
                <a:gd name="connsiteX16" fmla="*/ 676275 w 704850"/>
                <a:gd name="connsiteY16" fmla="*/ 21028 h 544903"/>
                <a:gd name="connsiteX17" fmla="*/ 514350 w 704850"/>
                <a:gd name="connsiteY17" fmla="*/ 1978 h 54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04850" h="544903">
                  <a:moveTo>
                    <a:pt x="0" y="544903"/>
                  </a:moveTo>
                  <a:cubicBezTo>
                    <a:pt x="27953" y="539312"/>
                    <a:pt x="50572" y="536836"/>
                    <a:pt x="76200" y="525853"/>
                  </a:cubicBezTo>
                  <a:cubicBezTo>
                    <a:pt x="89251" y="520260"/>
                    <a:pt x="101249" y="512396"/>
                    <a:pt x="114300" y="506803"/>
                  </a:cubicBezTo>
                  <a:cubicBezTo>
                    <a:pt x="169509" y="483142"/>
                    <a:pt x="116536" y="514837"/>
                    <a:pt x="171450" y="478228"/>
                  </a:cubicBezTo>
                  <a:cubicBezTo>
                    <a:pt x="177800" y="468703"/>
                    <a:pt x="182405" y="457748"/>
                    <a:pt x="190500" y="449653"/>
                  </a:cubicBezTo>
                  <a:cubicBezTo>
                    <a:pt x="198595" y="441558"/>
                    <a:pt x="213008" y="440311"/>
                    <a:pt x="219075" y="430603"/>
                  </a:cubicBezTo>
                  <a:cubicBezTo>
                    <a:pt x="230603" y="412159"/>
                    <a:pt x="233338" y="361904"/>
                    <a:pt x="257175" y="344878"/>
                  </a:cubicBezTo>
                  <a:cubicBezTo>
                    <a:pt x="271088" y="334940"/>
                    <a:pt x="288580" y="331235"/>
                    <a:pt x="304800" y="325828"/>
                  </a:cubicBezTo>
                  <a:cubicBezTo>
                    <a:pt x="333218" y="316355"/>
                    <a:pt x="371912" y="311468"/>
                    <a:pt x="400050" y="306778"/>
                  </a:cubicBezTo>
                  <a:cubicBezTo>
                    <a:pt x="406400" y="297253"/>
                    <a:pt x="413980" y="288442"/>
                    <a:pt x="419100" y="278203"/>
                  </a:cubicBezTo>
                  <a:cubicBezTo>
                    <a:pt x="423590" y="269223"/>
                    <a:pt x="426190" y="259368"/>
                    <a:pt x="428625" y="249628"/>
                  </a:cubicBezTo>
                  <a:cubicBezTo>
                    <a:pt x="435725" y="221230"/>
                    <a:pt x="440575" y="192301"/>
                    <a:pt x="447675" y="163903"/>
                  </a:cubicBezTo>
                  <a:cubicBezTo>
                    <a:pt x="452869" y="143128"/>
                    <a:pt x="457912" y="119622"/>
                    <a:pt x="485775" y="116278"/>
                  </a:cubicBezTo>
                  <a:cubicBezTo>
                    <a:pt x="555199" y="107947"/>
                    <a:pt x="625475" y="109928"/>
                    <a:pt x="695325" y="106753"/>
                  </a:cubicBezTo>
                  <a:cubicBezTo>
                    <a:pt x="698500" y="97228"/>
                    <a:pt x="704850" y="88218"/>
                    <a:pt x="704850" y="78178"/>
                  </a:cubicBezTo>
                  <a:cubicBezTo>
                    <a:pt x="704850" y="68138"/>
                    <a:pt x="699815" y="58583"/>
                    <a:pt x="695325" y="49603"/>
                  </a:cubicBezTo>
                  <a:cubicBezTo>
                    <a:pt x="690205" y="39364"/>
                    <a:pt x="685983" y="27095"/>
                    <a:pt x="676275" y="21028"/>
                  </a:cubicBezTo>
                  <a:cubicBezTo>
                    <a:pt x="628124" y="-9066"/>
                    <a:pt x="565927" y="1978"/>
                    <a:pt x="514350" y="197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" name="Szabadkézi sokszög 25"/>
            <p:cNvSpPr/>
            <p:nvPr/>
          </p:nvSpPr>
          <p:spPr>
            <a:xfrm>
              <a:off x="1600200" y="4953000"/>
              <a:ext cx="928988" cy="342900"/>
            </a:xfrm>
            <a:custGeom>
              <a:avLst/>
              <a:gdLst>
                <a:gd name="connsiteX0" fmla="*/ 0 w 928988"/>
                <a:gd name="connsiteY0" fmla="*/ 342900 h 342900"/>
                <a:gd name="connsiteX1" fmla="*/ 47625 w 928988"/>
                <a:gd name="connsiteY1" fmla="*/ 333375 h 342900"/>
                <a:gd name="connsiteX2" fmla="*/ 76200 w 928988"/>
                <a:gd name="connsiteY2" fmla="*/ 323850 h 342900"/>
                <a:gd name="connsiteX3" fmla="*/ 114300 w 928988"/>
                <a:gd name="connsiteY3" fmla="*/ 314325 h 342900"/>
                <a:gd name="connsiteX4" fmla="*/ 161925 w 928988"/>
                <a:gd name="connsiteY4" fmla="*/ 257175 h 342900"/>
                <a:gd name="connsiteX5" fmla="*/ 228600 w 928988"/>
                <a:gd name="connsiteY5" fmla="*/ 190500 h 342900"/>
                <a:gd name="connsiteX6" fmla="*/ 390525 w 928988"/>
                <a:gd name="connsiteY6" fmla="*/ 171450 h 342900"/>
                <a:gd name="connsiteX7" fmla="*/ 447675 w 928988"/>
                <a:gd name="connsiteY7" fmla="*/ 152400 h 342900"/>
                <a:gd name="connsiteX8" fmla="*/ 504825 w 928988"/>
                <a:gd name="connsiteY8" fmla="*/ 114300 h 342900"/>
                <a:gd name="connsiteX9" fmla="*/ 638175 w 928988"/>
                <a:gd name="connsiteY9" fmla="*/ 104775 h 342900"/>
                <a:gd name="connsiteX10" fmla="*/ 666750 w 928988"/>
                <a:gd name="connsiteY10" fmla="*/ 85725 h 342900"/>
                <a:gd name="connsiteX11" fmla="*/ 809625 w 928988"/>
                <a:gd name="connsiteY11" fmla="*/ 104775 h 342900"/>
                <a:gd name="connsiteX12" fmla="*/ 923925 w 928988"/>
                <a:gd name="connsiteY12" fmla="*/ 95250 h 342900"/>
                <a:gd name="connsiteX13" fmla="*/ 914400 w 928988"/>
                <a:gd name="connsiteY13" fmla="*/ 47625 h 342900"/>
                <a:gd name="connsiteX14" fmla="*/ 885825 w 928988"/>
                <a:gd name="connsiteY14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8988" h="342900">
                  <a:moveTo>
                    <a:pt x="0" y="342900"/>
                  </a:moveTo>
                  <a:cubicBezTo>
                    <a:pt x="15875" y="339725"/>
                    <a:pt x="31919" y="337302"/>
                    <a:pt x="47625" y="333375"/>
                  </a:cubicBezTo>
                  <a:cubicBezTo>
                    <a:pt x="57365" y="330940"/>
                    <a:pt x="66546" y="326608"/>
                    <a:pt x="76200" y="323850"/>
                  </a:cubicBezTo>
                  <a:cubicBezTo>
                    <a:pt x="88787" y="320254"/>
                    <a:pt x="101600" y="317500"/>
                    <a:pt x="114300" y="314325"/>
                  </a:cubicBezTo>
                  <a:cubicBezTo>
                    <a:pt x="166301" y="210323"/>
                    <a:pt x="99097" y="328978"/>
                    <a:pt x="161925" y="257175"/>
                  </a:cubicBezTo>
                  <a:cubicBezTo>
                    <a:pt x="200125" y="213518"/>
                    <a:pt x="180703" y="197685"/>
                    <a:pt x="228600" y="190500"/>
                  </a:cubicBezTo>
                  <a:cubicBezTo>
                    <a:pt x="282346" y="182438"/>
                    <a:pt x="336550" y="177800"/>
                    <a:pt x="390525" y="171450"/>
                  </a:cubicBezTo>
                  <a:cubicBezTo>
                    <a:pt x="409575" y="165100"/>
                    <a:pt x="430967" y="163539"/>
                    <a:pt x="447675" y="152400"/>
                  </a:cubicBezTo>
                  <a:cubicBezTo>
                    <a:pt x="466725" y="139700"/>
                    <a:pt x="481988" y="115931"/>
                    <a:pt x="504825" y="114300"/>
                  </a:cubicBezTo>
                  <a:lnTo>
                    <a:pt x="638175" y="104775"/>
                  </a:lnTo>
                  <a:cubicBezTo>
                    <a:pt x="647700" y="98425"/>
                    <a:pt x="655328" y="86486"/>
                    <a:pt x="666750" y="85725"/>
                  </a:cubicBezTo>
                  <a:cubicBezTo>
                    <a:pt x="744441" y="80546"/>
                    <a:pt x="757021" y="87240"/>
                    <a:pt x="809625" y="104775"/>
                  </a:cubicBezTo>
                  <a:cubicBezTo>
                    <a:pt x="847725" y="101600"/>
                    <a:pt x="890361" y="113558"/>
                    <a:pt x="923925" y="95250"/>
                  </a:cubicBezTo>
                  <a:cubicBezTo>
                    <a:pt x="938138" y="87498"/>
                    <a:pt x="918327" y="63331"/>
                    <a:pt x="914400" y="47625"/>
                  </a:cubicBezTo>
                  <a:cubicBezTo>
                    <a:pt x="906157" y="14652"/>
                    <a:pt x="908288" y="22463"/>
                    <a:pt x="885825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3" name="Ellipszis 32"/>
          <p:cNvSpPr/>
          <p:nvPr/>
        </p:nvSpPr>
        <p:spPr>
          <a:xfrm>
            <a:off x="2339752" y="4725398"/>
            <a:ext cx="627784" cy="551119"/>
          </a:xfrm>
          <a:prstGeom prst="ellipse">
            <a:avLst/>
          </a:prstGeom>
          <a:solidFill>
            <a:srgbClr val="00B050">
              <a:alpha val="61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52" name="Csoportba foglalás 51"/>
          <p:cNvGrpSpPr/>
          <p:nvPr/>
        </p:nvGrpSpPr>
        <p:grpSpPr>
          <a:xfrm>
            <a:off x="5186982" y="4991100"/>
            <a:ext cx="1895773" cy="1628775"/>
            <a:chOff x="152102" y="4991100"/>
            <a:chExt cx="1895773" cy="1628775"/>
          </a:xfrm>
        </p:grpSpPr>
        <p:sp>
          <p:nvSpPr>
            <p:cNvPr id="53" name="Szabadkézi sokszög 52"/>
            <p:cNvSpPr/>
            <p:nvPr/>
          </p:nvSpPr>
          <p:spPr>
            <a:xfrm>
              <a:off x="1038225" y="4991100"/>
              <a:ext cx="1009650" cy="790575"/>
            </a:xfrm>
            <a:custGeom>
              <a:avLst/>
              <a:gdLst>
                <a:gd name="connsiteX0" fmla="*/ 0 w 1009650"/>
                <a:gd name="connsiteY0" fmla="*/ 0 h 790575"/>
                <a:gd name="connsiteX1" fmla="*/ 47625 w 1009650"/>
                <a:gd name="connsiteY1" fmla="*/ 57150 h 790575"/>
                <a:gd name="connsiteX2" fmla="*/ 57150 w 1009650"/>
                <a:gd name="connsiteY2" fmla="*/ 85725 h 790575"/>
                <a:gd name="connsiteX3" fmla="*/ 76200 w 1009650"/>
                <a:gd name="connsiteY3" fmla="*/ 161925 h 790575"/>
                <a:gd name="connsiteX4" fmla="*/ 95250 w 1009650"/>
                <a:gd name="connsiteY4" fmla="*/ 219075 h 790575"/>
                <a:gd name="connsiteX5" fmla="*/ 123825 w 1009650"/>
                <a:gd name="connsiteY5" fmla="*/ 314325 h 790575"/>
                <a:gd name="connsiteX6" fmla="*/ 180975 w 1009650"/>
                <a:gd name="connsiteY6" fmla="*/ 400050 h 790575"/>
                <a:gd name="connsiteX7" fmla="*/ 200025 w 1009650"/>
                <a:gd name="connsiteY7" fmla="*/ 428625 h 790575"/>
                <a:gd name="connsiteX8" fmla="*/ 238125 w 1009650"/>
                <a:gd name="connsiteY8" fmla="*/ 438150 h 790575"/>
                <a:gd name="connsiteX9" fmla="*/ 276225 w 1009650"/>
                <a:gd name="connsiteY9" fmla="*/ 466725 h 790575"/>
                <a:gd name="connsiteX10" fmla="*/ 323850 w 1009650"/>
                <a:gd name="connsiteY10" fmla="*/ 476250 h 790575"/>
                <a:gd name="connsiteX11" fmla="*/ 571500 w 1009650"/>
                <a:gd name="connsiteY11" fmla="*/ 485775 h 790575"/>
                <a:gd name="connsiteX12" fmla="*/ 628650 w 1009650"/>
                <a:gd name="connsiteY12" fmla="*/ 504825 h 790575"/>
                <a:gd name="connsiteX13" fmla="*/ 685800 w 1009650"/>
                <a:gd name="connsiteY13" fmla="*/ 514350 h 790575"/>
                <a:gd name="connsiteX14" fmla="*/ 781050 w 1009650"/>
                <a:gd name="connsiteY14" fmla="*/ 552450 h 790575"/>
                <a:gd name="connsiteX15" fmla="*/ 809625 w 1009650"/>
                <a:gd name="connsiteY15" fmla="*/ 581025 h 790575"/>
                <a:gd name="connsiteX16" fmla="*/ 828675 w 1009650"/>
                <a:gd name="connsiteY16" fmla="*/ 628650 h 790575"/>
                <a:gd name="connsiteX17" fmla="*/ 885825 w 1009650"/>
                <a:gd name="connsiteY17" fmla="*/ 676275 h 790575"/>
                <a:gd name="connsiteX18" fmla="*/ 942975 w 1009650"/>
                <a:gd name="connsiteY18" fmla="*/ 714375 h 790575"/>
                <a:gd name="connsiteX19" fmla="*/ 971550 w 1009650"/>
                <a:gd name="connsiteY19" fmla="*/ 742950 h 790575"/>
                <a:gd name="connsiteX20" fmla="*/ 981075 w 1009650"/>
                <a:gd name="connsiteY20" fmla="*/ 771525 h 790575"/>
                <a:gd name="connsiteX21" fmla="*/ 1009650 w 1009650"/>
                <a:gd name="connsiteY21" fmla="*/ 790575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9650" h="790575">
                  <a:moveTo>
                    <a:pt x="0" y="0"/>
                  </a:moveTo>
                  <a:cubicBezTo>
                    <a:pt x="15875" y="19050"/>
                    <a:pt x="33870" y="36517"/>
                    <a:pt x="47625" y="57150"/>
                  </a:cubicBezTo>
                  <a:cubicBezTo>
                    <a:pt x="53194" y="65504"/>
                    <a:pt x="54508" y="76039"/>
                    <a:pt x="57150" y="85725"/>
                  </a:cubicBezTo>
                  <a:cubicBezTo>
                    <a:pt x="64039" y="110984"/>
                    <a:pt x="69007" y="136751"/>
                    <a:pt x="76200" y="161925"/>
                  </a:cubicBezTo>
                  <a:cubicBezTo>
                    <a:pt x="81717" y="181233"/>
                    <a:pt x="89260" y="199909"/>
                    <a:pt x="95250" y="219075"/>
                  </a:cubicBezTo>
                  <a:cubicBezTo>
                    <a:pt x="105137" y="250714"/>
                    <a:pt x="111514" y="283548"/>
                    <a:pt x="123825" y="314325"/>
                  </a:cubicBezTo>
                  <a:cubicBezTo>
                    <a:pt x="135537" y="343605"/>
                    <a:pt x="162756" y="374543"/>
                    <a:pt x="180975" y="400050"/>
                  </a:cubicBezTo>
                  <a:cubicBezTo>
                    <a:pt x="187629" y="409365"/>
                    <a:pt x="190500" y="422275"/>
                    <a:pt x="200025" y="428625"/>
                  </a:cubicBezTo>
                  <a:cubicBezTo>
                    <a:pt x="210917" y="435887"/>
                    <a:pt x="225425" y="434975"/>
                    <a:pt x="238125" y="438150"/>
                  </a:cubicBezTo>
                  <a:cubicBezTo>
                    <a:pt x="250825" y="447675"/>
                    <a:pt x="261718" y="460278"/>
                    <a:pt x="276225" y="466725"/>
                  </a:cubicBezTo>
                  <a:cubicBezTo>
                    <a:pt x="291019" y="473300"/>
                    <a:pt x="307694" y="475208"/>
                    <a:pt x="323850" y="476250"/>
                  </a:cubicBezTo>
                  <a:cubicBezTo>
                    <a:pt x="406290" y="481569"/>
                    <a:pt x="488950" y="482600"/>
                    <a:pt x="571500" y="485775"/>
                  </a:cubicBezTo>
                  <a:cubicBezTo>
                    <a:pt x="590550" y="492125"/>
                    <a:pt x="609169" y="499955"/>
                    <a:pt x="628650" y="504825"/>
                  </a:cubicBezTo>
                  <a:cubicBezTo>
                    <a:pt x="647386" y="509509"/>
                    <a:pt x="667064" y="509666"/>
                    <a:pt x="685800" y="514350"/>
                  </a:cubicBezTo>
                  <a:cubicBezTo>
                    <a:pt x="707153" y="519688"/>
                    <a:pt x="759826" y="537290"/>
                    <a:pt x="781050" y="552450"/>
                  </a:cubicBezTo>
                  <a:cubicBezTo>
                    <a:pt x="792011" y="560280"/>
                    <a:pt x="800100" y="571500"/>
                    <a:pt x="809625" y="581025"/>
                  </a:cubicBezTo>
                  <a:cubicBezTo>
                    <a:pt x="815975" y="596900"/>
                    <a:pt x="817994" y="615299"/>
                    <a:pt x="828675" y="628650"/>
                  </a:cubicBezTo>
                  <a:cubicBezTo>
                    <a:pt x="844166" y="648014"/>
                    <a:pt x="867291" y="659800"/>
                    <a:pt x="885825" y="676275"/>
                  </a:cubicBezTo>
                  <a:cubicBezTo>
                    <a:pt x="928634" y="714328"/>
                    <a:pt x="896303" y="698818"/>
                    <a:pt x="942975" y="714375"/>
                  </a:cubicBezTo>
                  <a:cubicBezTo>
                    <a:pt x="952500" y="723900"/>
                    <a:pt x="964078" y="731742"/>
                    <a:pt x="971550" y="742950"/>
                  </a:cubicBezTo>
                  <a:cubicBezTo>
                    <a:pt x="977119" y="751304"/>
                    <a:pt x="974803" y="763685"/>
                    <a:pt x="981075" y="771525"/>
                  </a:cubicBezTo>
                  <a:cubicBezTo>
                    <a:pt x="988226" y="780464"/>
                    <a:pt x="1009650" y="790575"/>
                    <a:pt x="1009650" y="790575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4" name="Szabadkézi sokszög 53"/>
            <p:cNvSpPr/>
            <p:nvPr/>
          </p:nvSpPr>
          <p:spPr>
            <a:xfrm>
              <a:off x="981075" y="5038725"/>
              <a:ext cx="466725" cy="1181136"/>
            </a:xfrm>
            <a:custGeom>
              <a:avLst/>
              <a:gdLst>
                <a:gd name="connsiteX0" fmla="*/ 0 w 466725"/>
                <a:gd name="connsiteY0" fmla="*/ 0 h 1181136"/>
                <a:gd name="connsiteX1" fmla="*/ 9525 w 466725"/>
                <a:gd name="connsiteY1" fmla="*/ 228600 h 1181136"/>
                <a:gd name="connsiteX2" fmla="*/ 38100 w 466725"/>
                <a:gd name="connsiteY2" fmla="*/ 257175 h 1181136"/>
                <a:gd name="connsiteX3" fmla="*/ 76200 w 466725"/>
                <a:gd name="connsiteY3" fmla="*/ 295275 h 1181136"/>
                <a:gd name="connsiteX4" fmla="*/ 95250 w 466725"/>
                <a:gd name="connsiteY4" fmla="*/ 323850 h 1181136"/>
                <a:gd name="connsiteX5" fmla="*/ 76200 w 466725"/>
                <a:gd name="connsiteY5" fmla="*/ 466725 h 1181136"/>
                <a:gd name="connsiteX6" fmla="*/ 66675 w 466725"/>
                <a:gd name="connsiteY6" fmla="*/ 495300 h 1181136"/>
                <a:gd name="connsiteX7" fmla="*/ 57150 w 466725"/>
                <a:gd name="connsiteY7" fmla="*/ 533400 h 1181136"/>
                <a:gd name="connsiteX8" fmla="*/ 76200 w 466725"/>
                <a:gd name="connsiteY8" fmla="*/ 676275 h 1181136"/>
                <a:gd name="connsiteX9" fmla="*/ 152400 w 466725"/>
                <a:gd name="connsiteY9" fmla="*/ 723900 h 1181136"/>
                <a:gd name="connsiteX10" fmla="*/ 190500 w 466725"/>
                <a:gd name="connsiteY10" fmla="*/ 742950 h 1181136"/>
                <a:gd name="connsiteX11" fmla="*/ 266700 w 466725"/>
                <a:gd name="connsiteY11" fmla="*/ 762000 h 1181136"/>
                <a:gd name="connsiteX12" fmla="*/ 333375 w 466725"/>
                <a:gd name="connsiteY12" fmla="*/ 790575 h 1181136"/>
                <a:gd name="connsiteX13" fmla="*/ 304800 w 466725"/>
                <a:gd name="connsiteY13" fmla="*/ 952500 h 1181136"/>
                <a:gd name="connsiteX14" fmla="*/ 295275 w 466725"/>
                <a:gd name="connsiteY14" fmla="*/ 990600 h 1181136"/>
                <a:gd name="connsiteX15" fmla="*/ 304800 w 466725"/>
                <a:gd name="connsiteY15" fmla="*/ 1057275 h 1181136"/>
                <a:gd name="connsiteX16" fmla="*/ 323850 w 466725"/>
                <a:gd name="connsiteY16" fmla="*/ 1085850 h 1181136"/>
                <a:gd name="connsiteX17" fmla="*/ 381000 w 466725"/>
                <a:gd name="connsiteY17" fmla="*/ 1123950 h 1181136"/>
                <a:gd name="connsiteX18" fmla="*/ 428625 w 466725"/>
                <a:gd name="connsiteY18" fmla="*/ 1162050 h 1181136"/>
                <a:gd name="connsiteX19" fmla="*/ 466725 w 466725"/>
                <a:gd name="connsiteY19" fmla="*/ 1181100 h 118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6725" h="1181136">
                  <a:moveTo>
                    <a:pt x="0" y="0"/>
                  </a:moveTo>
                  <a:cubicBezTo>
                    <a:pt x="3175" y="76200"/>
                    <a:pt x="-1652" y="153157"/>
                    <a:pt x="9525" y="228600"/>
                  </a:cubicBezTo>
                  <a:cubicBezTo>
                    <a:pt x="11499" y="241925"/>
                    <a:pt x="30628" y="245967"/>
                    <a:pt x="38100" y="257175"/>
                  </a:cubicBezTo>
                  <a:cubicBezTo>
                    <a:pt x="67129" y="300718"/>
                    <a:pt x="21771" y="277132"/>
                    <a:pt x="76200" y="295275"/>
                  </a:cubicBezTo>
                  <a:cubicBezTo>
                    <a:pt x="82550" y="304800"/>
                    <a:pt x="95250" y="312402"/>
                    <a:pt x="95250" y="323850"/>
                  </a:cubicBezTo>
                  <a:cubicBezTo>
                    <a:pt x="95250" y="371896"/>
                    <a:pt x="84099" y="419332"/>
                    <a:pt x="76200" y="466725"/>
                  </a:cubicBezTo>
                  <a:cubicBezTo>
                    <a:pt x="74549" y="476629"/>
                    <a:pt x="69433" y="485646"/>
                    <a:pt x="66675" y="495300"/>
                  </a:cubicBezTo>
                  <a:cubicBezTo>
                    <a:pt x="63079" y="507887"/>
                    <a:pt x="60325" y="520700"/>
                    <a:pt x="57150" y="533400"/>
                  </a:cubicBezTo>
                  <a:cubicBezTo>
                    <a:pt x="63500" y="581025"/>
                    <a:pt x="63341" y="629981"/>
                    <a:pt x="76200" y="676275"/>
                  </a:cubicBezTo>
                  <a:cubicBezTo>
                    <a:pt x="84027" y="704451"/>
                    <a:pt x="133950" y="715700"/>
                    <a:pt x="152400" y="723900"/>
                  </a:cubicBezTo>
                  <a:cubicBezTo>
                    <a:pt x="165375" y="729667"/>
                    <a:pt x="177030" y="738460"/>
                    <a:pt x="190500" y="742950"/>
                  </a:cubicBezTo>
                  <a:cubicBezTo>
                    <a:pt x="223106" y="753819"/>
                    <a:pt x="238187" y="747743"/>
                    <a:pt x="266700" y="762000"/>
                  </a:cubicBezTo>
                  <a:cubicBezTo>
                    <a:pt x="332479" y="794889"/>
                    <a:pt x="254081" y="770751"/>
                    <a:pt x="333375" y="790575"/>
                  </a:cubicBezTo>
                  <a:cubicBezTo>
                    <a:pt x="308125" y="866324"/>
                    <a:pt x="332093" y="788741"/>
                    <a:pt x="304800" y="952500"/>
                  </a:cubicBezTo>
                  <a:cubicBezTo>
                    <a:pt x="302648" y="965413"/>
                    <a:pt x="298450" y="977900"/>
                    <a:pt x="295275" y="990600"/>
                  </a:cubicBezTo>
                  <a:cubicBezTo>
                    <a:pt x="298450" y="1012825"/>
                    <a:pt x="298349" y="1035771"/>
                    <a:pt x="304800" y="1057275"/>
                  </a:cubicBezTo>
                  <a:cubicBezTo>
                    <a:pt x="308089" y="1068240"/>
                    <a:pt x="315235" y="1078312"/>
                    <a:pt x="323850" y="1085850"/>
                  </a:cubicBezTo>
                  <a:cubicBezTo>
                    <a:pt x="341080" y="1100927"/>
                    <a:pt x="363122" y="1109647"/>
                    <a:pt x="381000" y="1123950"/>
                  </a:cubicBezTo>
                  <a:cubicBezTo>
                    <a:pt x="396875" y="1136650"/>
                    <a:pt x="412361" y="1149852"/>
                    <a:pt x="428625" y="1162050"/>
                  </a:cubicBezTo>
                  <a:cubicBezTo>
                    <a:pt x="456373" y="1182861"/>
                    <a:pt x="446714" y="1181100"/>
                    <a:pt x="466725" y="118110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5" name="Szabadkézi sokszög 54"/>
            <p:cNvSpPr/>
            <p:nvPr/>
          </p:nvSpPr>
          <p:spPr>
            <a:xfrm>
              <a:off x="398990" y="5029200"/>
              <a:ext cx="458260" cy="1447800"/>
            </a:xfrm>
            <a:custGeom>
              <a:avLst/>
              <a:gdLst>
                <a:gd name="connsiteX0" fmla="*/ 458260 w 458260"/>
                <a:gd name="connsiteY0" fmla="*/ 0 h 1447800"/>
                <a:gd name="connsiteX1" fmla="*/ 410635 w 458260"/>
                <a:gd name="connsiteY1" fmla="*/ 76200 h 1447800"/>
                <a:gd name="connsiteX2" fmla="*/ 382060 w 458260"/>
                <a:gd name="connsiteY2" fmla="*/ 133350 h 1447800"/>
                <a:gd name="connsiteX3" fmla="*/ 372535 w 458260"/>
                <a:gd name="connsiteY3" fmla="*/ 257175 h 1447800"/>
                <a:gd name="connsiteX4" fmla="*/ 353485 w 458260"/>
                <a:gd name="connsiteY4" fmla="*/ 314325 h 1447800"/>
                <a:gd name="connsiteX5" fmla="*/ 315385 w 458260"/>
                <a:gd name="connsiteY5" fmla="*/ 400050 h 1447800"/>
                <a:gd name="connsiteX6" fmla="*/ 296335 w 458260"/>
                <a:gd name="connsiteY6" fmla="*/ 447675 h 1447800"/>
                <a:gd name="connsiteX7" fmla="*/ 324910 w 458260"/>
                <a:gd name="connsiteY7" fmla="*/ 647700 h 1447800"/>
                <a:gd name="connsiteX8" fmla="*/ 343960 w 458260"/>
                <a:gd name="connsiteY8" fmla="*/ 676275 h 1447800"/>
                <a:gd name="connsiteX9" fmla="*/ 324910 w 458260"/>
                <a:gd name="connsiteY9" fmla="*/ 790575 h 1447800"/>
                <a:gd name="connsiteX10" fmla="*/ 305860 w 458260"/>
                <a:gd name="connsiteY10" fmla="*/ 819150 h 1447800"/>
                <a:gd name="connsiteX11" fmla="*/ 315385 w 458260"/>
                <a:gd name="connsiteY11" fmla="*/ 1104900 h 1447800"/>
                <a:gd name="connsiteX12" fmla="*/ 343960 w 458260"/>
                <a:gd name="connsiteY12" fmla="*/ 1133475 h 1447800"/>
                <a:gd name="connsiteX13" fmla="*/ 363010 w 458260"/>
                <a:gd name="connsiteY13" fmla="*/ 1162050 h 1447800"/>
                <a:gd name="connsiteX14" fmla="*/ 353485 w 458260"/>
                <a:gd name="connsiteY14" fmla="*/ 1190625 h 1447800"/>
                <a:gd name="connsiteX15" fmla="*/ 153460 w 458260"/>
                <a:gd name="connsiteY15" fmla="*/ 1181100 h 1447800"/>
                <a:gd name="connsiteX16" fmla="*/ 67735 w 458260"/>
                <a:gd name="connsiteY16" fmla="*/ 1143000 h 1447800"/>
                <a:gd name="connsiteX17" fmla="*/ 10585 w 458260"/>
                <a:gd name="connsiteY17" fmla="*/ 1152525 h 1447800"/>
                <a:gd name="connsiteX18" fmla="*/ 1060 w 458260"/>
                <a:gd name="connsiteY18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260" h="1447800">
                  <a:moveTo>
                    <a:pt x="458260" y="0"/>
                  </a:moveTo>
                  <a:cubicBezTo>
                    <a:pt x="370816" y="109305"/>
                    <a:pt x="447861" y="1749"/>
                    <a:pt x="410635" y="76200"/>
                  </a:cubicBezTo>
                  <a:cubicBezTo>
                    <a:pt x="373706" y="150058"/>
                    <a:pt x="406001" y="61526"/>
                    <a:pt x="382060" y="133350"/>
                  </a:cubicBezTo>
                  <a:cubicBezTo>
                    <a:pt x="378885" y="174625"/>
                    <a:pt x="378991" y="216285"/>
                    <a:pt x="372535" y="257175"/>
                  </a:cubicBezTo>
                  <a:cubicBezTo>
                    <a:pt x="369403" y="277010"/>
                    <a:pt x="359835" y="295275"/>
                    <a:pt x="353485" y="314325"/>
                  </a:cubicBezTo>
                  <a:cubicBezTo>
                    <a:pt x="333328" y="374796"/>
                    <a:pt x="356716" y="309121"/>
                    <a:pt x="315385" y="400050"/>
                  </a:cubicBezTo>
                  <a:cubicBezTo>
                    <a:pt x="308310" y="415615"/>
                    <a:pt x="302685" y="431800"/>
                    <a:pt x="296335" y="447675"/>
                  </a:cubicBezTo>
                  <a:cubicBezTo>
                    <a:pt x="297869" y="467617"/>
                    <a:pt x="302144" y="613551"/>
                    <a:pt x="324910" y="647700"/>
                  </a:cubicBezTo>
                  <a:lnTo>
                    <a:pt x="343960" y="676275"/>
                  </a:lnTo>
                  <a:cubicBezTo>
                    <a:pt x="342546" y="686176"/>
                    <a:pt x="331338" y="773433"/>
                    <a:pt x="324910" y="790575"/>
                  </a:cubicBezTo>
                  <a:cubicBezTo>
                    <a:pt x="320890" y="801294"/>
                    <a:pt x="312210" y="809625"/>
                    <a:pt x="305860" y="819150"/>
                  </a:cubicBezTo>
                  <a:cubicBezTo>
                    <a:pt x="289289" y="935145"/>
                    <a:pt x="283548" y="939350"/>
                    <a:pt x="315385" y="1104900"/>
                  </a:cubicBezTo>
                  <a:cubicBezTo>
                    <a:pt x="317929" y="1118128"/>
                    <a:pt x="335336" y="1123127"/>
                    <a:pt x="343960" y="1133475"/>
                  </a:cubicBezTo>
                  <a:cubicBezTo>
                    <a:pt x="351289" y="1142269"/>
                    <a:pt x="356660" y="1152525"/>
                    <a:pt x="363010" y="1162050"/>
                  </a:cubicBezTo>
                  <a:cubicBezTo>
                    <a:pt x="359835" y="1171575"/>
                    <a:pt x="362202" y="1185644"/>
                    <a:pt x="353485" y="1190625"/>
                  </a:cubicBezTo>
                  <a:cubicBezTo>
                    <a:pt x="308984" y="1216054"/>
                    <a:pt x="166107" y="1182786"/>
                    <a:pt x="153460" y="1181100"/>
                  </a:cubicBezTo>
                  <a:cubicBezTo>
                    <a:pt x="127644" y="1165610"/>
                    <a:pt x="100437" y="1143000"/>
                    <a:pt x="67735" y="1143000"/>
                  </a:cubicBezTo>
                  <a:cubicBezTo>
                    <a:pt x="48422" y="1143000"/>
                    <a:pt x="29635" y="1149350"/>
                    <a:pt x="10585" y="1152525"/>
                  </a:cubicBezTo>
                  <a:cubicBezTo>
                    <a:pt x="-4689" y="1320539"/>
                    <a:pt x="1060" y="1222231"/>
                    <a:pt x="1060" y="144780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6" name="Szabadkézi sokszög 55"/>
            <p:cNvSpPr/>
            <p:nvPr/>
          </p:nvSpPr>
          <p:spPr>
            <a:xfrm>
              <a:off x="152102" y="5000625"/>
              <a:ext cx="600373" cy="914400"/>
            </a:xfrm>
            <a:custGeom>
              <a:avLst/>
              <a:gdLst>
                <a:gd name="connsiteX0" fmla="*/ 600373 w 600373"/>
                <a:gd name="connsiteY0" fmla="*/ 0 h 914400"/>
                <a:gd name="connsiteX1" fmla="*/ 562273 w 600373"/>
                <a:gd name="connsiteY1" fmla="*/ 47625 h 914400"/>
                <a:gd name="connsiteX2" fmla="*/ 533698 w 600373"/>
                <a:gd name="connsiteY2" fmla="*/ 76200 h 914400"/>
                <a:gd name="connsiteX3" fmla="*/ 486073 w 600373"/>
                <a:gd name="connsiteY3" fmla="*/ 171450 h 914400"/>
                <a:gd name="connsiteX4" fmla="*/ 467023 w 600373"/>
                <a:gd name="connsiteY4" fmla="*/ 342900 h 914400"/>
                <a:gd name="connsiteX5" fmla="*/ 409873 w 600373"/>
                <a:gd name="connsiteY5" fmla="*/ 381000 h 914400"/>
                <a:gd name="connsiteX6" fmla="*/ 400348 w 600373"/>
                <a:gd name="connsiteY6" fmla="*/ 581025 h 914400"/>
                <a:gd name="connsiteX7" fmla="*/ 419398 w 600373"/>
                <a:gd name="connsiteY7" fmla="*/ 638175 h 914400"/>
                <a:gd name="connsiteX8" fmla="*/ 438448 w 600373"/>
                <a:gd name="connsiteY8" fmla="*/ 666750 h 914400"/>
                <a:gd name="connsiteX9" fmla="*/ 314623 w 600373"/>
                <a:gd name="connsiteY9" fmla="*/ 657225 h 914400"/>
                <a:gd name="connsiteX10" fmla="*/ 219373 w 600373"/>
                <a:gd name="connsiteY10" fmla="*/ 609600 h 914400"/>
                <a:gd name="connsiteX11" fmla="*/ 190798 w 600373"/>
                <a:gd name="connsiteY11" fmla="*/ 600075 h 914400"/>
                <a:gd name="connsiteX12" fmla="*/ 152698 w 600373"/>
                <a:gd name="connsiteY12" fmla="*/ 581025 h 914400"/>
                <a:gd name="connsiteX13" fmla="*/ 95548 w 600373"/>
                <a:gd name="connsiteY13" fmla="*/ 781050 h 914400"/>
                <a:gd name="connsiteX14" fmla="*/ 57448 w 600373"/>
                <a:gd name="connsiteY14" fmla="*/ 809625 h 914400"/>
                <a:gd name="connsiteX15" fmla="*/ 38398 w 600373"/>
                <a:gd name="connsiteY15" fmla="*/ 838200 h 914400"/>
                <a:gd name="connsiteX16" fmla="*/ 28873 w 600373"/>
                <a:gd name="connsiteY16" fmla="*/ 876300 h 914400"/>
                <a:gd name="connsiteX17" fmla="*/ 298 w 600373"/>
                <a:gd name="connsiteY17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0373" h="914400">
                  <a:moveTo>
                    <a:pt x="600373" y="0"/>
                  </a:moveTo>
                  <a:cubicBezTo>
                    <a:pt x="587673" y="15875"/>
                    <a:pt x="575660" y="32325"/>
                    <a:pt x="562273" y="47625"/>
                  </a:cubicBezTo>
                  <a:cubicBezTo>
                    <a:pt x="553403" y="57762"/>
                    <a:pt x="541423" y="65165"/>
                    <a:pt x="533698" y="76200"/>
                  </a:cubicBezTo>
                  <a:cubicBezTo>
                    <a:pt x="499429" y="125156"/>
                    <a:pt x="500236" y="128960"/>
                    <a:pt x="486073" y="171450"/>
                  </a:cubicBezTo>
                  <a:cubicBezTo>
                    <a:pt x="479723" y="228600"/>
                    <a:pt x="486674" y="288860"/>
                    <a:pt x="467023" y="342900"/>
                  </a:cubicBezTo>
                  <a:cubicBezTo>
                    <a:pt x="459199" y="364417"/>
                    <a:pt x="409873" y="381000"/>
                    <a:pt x="409873" y="381000"/>
                  </a:cubicBezTo>
                  <a:cubicBezTo>
                    <a:pt x="379385" y="472465"/>
                    <a:pt x="380799" y="444180"/>
                    <a:pt x="400348" y="581025"/>
                  </a:cubicBezTo>
                  <a:cubicBezTo>
                    <a:pt x="403188" y="600904"/>
                    <a:pt x="408259" y="621467"/>
                    <a:pt x="419398" y="638175"/>
                  </a:cubicBezTo>
                  <a:cubicBezTo>
                    <a:pt x="425748" y="647700"/>
                    <a:pt x="449711" y="664702"/>
                    <a:pt x="438448" y="666750"/>
                  </a:cubicBezTo>
                  <a:cubicBezTo>
                    <a:pt x="397719" y="674155"/>
                    <a:pt x="355898" y="660400"/>
                    <a:pt x="314623" y="657225"/>
                  </a:cubicBezTo>
                  <a:cubicBezTo>
                    <a:pt x="191028" y="616027"/>
                    <a:pt x="314161" y="663764"/>
                    <a:pt x="219373" y="609600"/>
                  </a:cubicBezTo>
                  <a:cubicBezTo>
                    <a:pt x="210656" y="604619"/>
                    <a:pt x="200026" y="604030"/>
                    <a:pt x="190798" y="600075"/>
                  </a:cubicBezTo>
                  <a:cubicBezTo>
                    <a:pt x="177747" y="594482"/>
                    <a:pt x="165398" y="587375"/>
                    <a:pt x="152698" y="581025"/>
                  </a:cubicBezTo>
                  <a:cubicBezTo>
                    <a:pt x="33519" y="604861"/>
                    <a:pt x="142049" y="567147"/>
                    <a:pt x="95548" y="781050"/>
                  </a:cubicBezTo>
                  <a:cubicBezTo>
                    <a:pt x="92176" y="796563"/>
                    <a:pt x="68673" y="798400"/>
                    <a:pt x="57448" y="809625"/>
                  </a:cubicBezTo>
                  <a:cubicBezTo>
                    <a:pt x="49353" y="817720"/>
                    <a:pt x="44748" y="828675"/>
                    <a:pt x="38398" y="838200"/>
                  </a:cubicBezTo>
                  <a:cubicBezTo>
                    <a:pt x="35223" y="850900"/>
                    <a:pt x="36135" y="865408"/>
                    <a:pt x="28873" y="876300"/>
                  </a:cubicBezTo>
                  <a:cubicBezTo>
                    <a:pt x="-4986" y="927088"/>
                    <a:pt x="298" y="868251"/>
                    <a:pt x="298" y="91440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7" name="Szabadkézi sokszög 56"/>
            <p:cNvSpPr/>
            <p:nvPr/>
          </p:nvSpPr>
          <p:spPr>
            <a:xfrm>
              <a:off x="800100" y="5038725"/>
              <a:ext cx="123825" cy="666750"/>
            </a:xfrm>
            <a:custGeom>
              <a:avLst/>
              <a:gdLst>
                <a:gd name="connsiteX0" fmla="*/ 123825 w 123825"/>
                <a:gd name="connsiteY0" fmla="*/ 0 h 666750"/>
                <a:gd name="connsiteX1" fmla="*/ 66675 w 123825"/>
                <a:gd name="connsiteY1" fmla="*/ 28575 h 666750"/>
                <a:gd name="connsiteX2" fmla="*/ 47625 w 123825"/>
                <a:gd name="connsiteY2" fmla="*/ 57150 h 666750"/>
                <a:gd name="connsiteX3" fmla="*/ 28575 w 123825"/>
                <a:gd name="connsiteY3" fmla="*/ 123825 h 666750"/>
                <a:gd name="connsiteX4" fmla="*/ 57150 w 123825"/>
                <a:gd name="connsiteY4" fmla="*/ 190500 h 666750"/>
                <a:gd name="connsiteX5" fmla="*/ 85725 w 123825"/>
                <a:gd name="connsiteY5" fmla="*/ 200025 h 666750"/>
                <a:gd name="connsiteX6" fmla="*/ 104775 w 123825"/>
                <a:gd name="connsiteY6" fmla="*/ 228600 h 666750"/>
                <a:gd name="connsiteX7" fmla="*/ 85725 w 123825"/>
                <a:gd name="connsiteY7" fmla="*/ 371475 h 666750"/>
                <a:gd name="connsiteX8" fmla="*/ 66675 w 123825"/>
                <a:gd name="connsiteY8" fmla="*/ 419100 h 666750"/>
                <a:gd name="connsiteX9" fmla="*/ 57150 w 123825"/>
                <a:gd name="connsiteY9" fmla="*/ 466725 h 666750"/>
                <a:gd name="connsiteX10" fmla="*/ 47625 w 123825"/>
                <a:gd name="connsiteY10" fmla="*/ 504825 h 666750"/>
                <a:gd name="connsiteX11" fmla="*/ 9525 w 123825"/>
                <a:gd name="connsiteY11" fmla="*/ 590550 h 666750"/>
                <a:gd name="connsiteX12" fmla="*/ 0 w 123825"/>
                <a:gd name="connsiteY12" fmla="*/ 628650 h 666750"/>
                <a:gd name="connsiteX13" fmla="*/ 9525 w 123825"/>
                <a:gd name="connsiteY13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" h="666750">
                  <a:moveTo>
                    <a:pt x="123825" y="0"/>
                  </a:moveTo>
                  <a:cubicBezTo>
                    <a:pt x="104775" y="9525"/>
                    <a:pt x="83714" y="15796"/>
                    <a:pt x="66675" y="28575"/>
                  </a:cubicBezTo>
                  <a:cubicBezTo>
                    <a:pt x="57517" y="35444"/>
                    <a:pt x="52745" y="46911"/>
                    <a:pt x="47625" y="57150"/>
                  </a:cubicBezTo>
                  <a:cubicBezTo>
                    <a:pt x="40793" y="70815"/>
                    <a:pt x="31627" y="111618"/>
                    <a:pt x="28575" y="123825"/>
                  </a:cubicBezTo>
                  <a:cubicBezTo>
                    <a:pt x="34295" y="146704"/>
                    <a:pt x="36594" y="174055"/>
                    <a:pt x="57150" y="190500"/>
                  </a:cubicBezTo>
                  <a:cubicBezTo>
                    <a:pt x="64990" y="196772"/>
                    <a:pt x="76200" y="196850"/>
                    <a:pt x="85725" y="200025"/>
                  </a:cubicBezTo>
                  <a:cubicBezTo>
                    <a:pt x="92075" y="209550"/>
                    <a:pt x="104014" y="217178"/>
                    <a:pt x="104775" y="228600"/>
                  </a:cubicBezTo>
                  <a:cubicBezTo>
                    <a:pt x="108695" y="287394"/>
                    <a:pt x="103590" y="323834"/>
                    <a:pt x="85725" y="371475"/>
                  </a:cubicBezTo>
                  <a:cubicBezTo>
                    <a:pt x="79722" y="387484"/>
                    <a:pt x="71588" y="402723"/>
                    <a:pt x="66675" y="419100"/>
                  </a:cubicBezTo>
                  <a:cubicBezTo>
                    <a:pt x="62023" y="434607"/>
                    <a:pt x="60662" y="450921"/>
                    <a:pt x="57150" y="466725"/>
                  </a:cubicBezTo>
                  <a:cubicBezTo>
                    <a:pt x="54310" y="479504"/>
                    <a:pt x="49777" y="491912"/>
                    <a:pt x="47625" y="504825"/>
                  </a:cubicBezTo>
                  <a:cubicBezTo>
                    <a:pt x="33053" y="592255"/>
                    <a:pt x="63875" y="572433"/>
                    <a:pt x="9525" y="590550"/>
                  </a:cubicBezTo>
                  <a:cubicBezTo>
                    <a:pt x="6350" y="603250"/>
                    <a:pt x="0" y="615559"/>
                    <a:pt x="0" y="628650"/>
                  </a:cubicBezTo>
                  <a:cubicBezTo>
                    <a:pt x="0" y="641741"/>
                    <a:pt x="9525" y="666750"/>
                    <a:pt x="9525" y="66675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8" name="Szabadkézi sokszög 57"/>
            <p:cNvSpPr/>
            <p:nvPr/>
          </p:nvSpPr>
          <p:spPr>
            <a:xfrm>
              <a:off x="1076325" y="5676900"/>
              <a:ext cx="485775" cy="66874"/>
            </a:xfrm>
            <a:custGeom>
              <a:avLst/>
              <a:gdLst>
                <a:gd name="connsiteX0" fmla="*/ 0 w 485775"/>
                <a:gd name="connsiteY0" fmla="*/ 38100 h 66874"/>
                <a:gd name="connsiteX1" fmla="*/ 123825 w 485775"/>
                <a:gd name="connsiteY1" fmla="*/ 28575 h 66874"/>
                <a:gd name="connsiteX2" fmla="*/ 180975 w 485775"/>
                <a:gd name="connsiteY2" fmla="*/ 9525 h 66874"/>
                <a:gd name="connsiteX3" fmla="*/ 228600 w 485775"/>
                <a:gd name="connsiteY3" fmla="*/ 0 h 66874"/>
                <a:gd name="connsiteX4" fmla="*/ 342900 w 485775"/>
                <a:gd name="connsiteY4" fmla="*/ 9525 h 66874"/>
                <a:gd name="connsiteX5" fmla="*/ 371475 w 485775"/>
                <a:gd name="connsiteY5" fmla="*/ 28575 h 66874"/>
                <a:gd name="connsiteX6" fmla="*/ 438150 w 485775"/>
                <a:gd name="connsiteY6" fmla="*/ 47625 h 66874"/>
                <a:gd name="connsiteX7" fmla="*/ 485775 w 485775"/>
                <a:gd name="connsiteY7" fmla="*/ 66675 h 6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775" h="66874">
                  <a:moveTo>
                    <a:pt x="0" y="38100"/>
                  </a:moveTo>
                  <a:cubicBezTo>
                    <a:pt x="41275" y="34925"/>
                    <a:pt x="82935" y="35031"/>
                    <a:pt x="123825" y="28575"/>
                  </a:cubicBezTo>
                  <a:cubicBezTo>
                    <a:pt x="143660" y="25443"/>
                    <a:pt x="161284" y="13463"/>
                    <a:pt x="180975" y="9525"/>
                  </a:cubicBezTo>
                  <a:lnTo>
                    <a:pt x="228600" y="0"/>
                  </a:lnTo>
                  <a:cubicBezTo>
                    <a:pt x="266700" y="3175"/>
                    <a:pt x="305410" y="2027"/>
                    <a:pt x="342900" y="9525"/>
                  </a:cubicBezTo>
                  <a:cubicBezTo>
                    <a:pt x="354125" y="11770"/>
                    <a:pt x="360953" y="24066"/>
                    <a:pt x="371475" y="28575"/>
                  </a:cubicBezTo>
                  <a:cubicBezTo>
                    <a:pt x="414201" y="46886"/>
                    <a:pt x="401079" y="29089"/>
                    <a:pt x="438150" y="47625"/>
                  </a:cubicBezTo>
                  <a:cubicBezTo>
                    <a:pt x="483295" y="70197"/>
                    <a:pt x="449017" y="66675"/>
                    <a:pt x="485775" y="66675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9" name="Szabadkézi sokszög 58"/>
            <p:cNvSpPr/>
            <p:nvPr/>
          </p:nvSpPr>
          <p:spPr>
            <a:xfrm>
              <a:off x="1076321" y="5972175"/>
              <a:ext cx="200029" cy="419100"/>
            </a:xfrm>
            <a:custGeom>
              <a:avLst/>
              <a:gdLst>
                <a:gd name="connsiteX0" fmla="*/ 200029 w 200029"/>
                <a:gd name="connsiteY0" fmla="*/ 0 h 419100"/>
                <a:gd name="connsiteX1" fmla="*/ 152404 w 200029"/>
                <a:gd name="connsiteY1" fmla="*/ 9525 h 419100"/>
                <a:gd name="connsiteX2" fmla="*/ 85729 w 200029"/>
                <a:gd name="connsiteY2" fmla="*/ 47625 h 419100"/>
                <a:gd name="connsiteX3" fmla="*/ 95254 w 200029"/>
                <a:gd name="connsiteY3" fmla="*/ 152400 h 419100"/>
                <a:gd name="connsiteX4" fmla="*/ 114304 w 200029"/>
                <a:gd name="connsiteY4" fmla="*/ 209550 h 419100"/>
                <a:gd name="connsiteX5" fmla="*/ 76204 w 200029"/>
                <a:gd name="connsiteY5" fmla="*/ 285750 h 419100"/>
                <a:gd name="connsiteX6" fmla="*/ 57154 w 200029"/>
                <a:gd name="connsiteY6" fmla="*/ 314325 h 419100"/>
                <a:gd name="connsiteX7" fmla="*/ 28579 w 200029"/>
                <a:gd name="connsiteY7" fmla="*/ 323850 h 419100"/>
                <a:gd name="connsiteX8" fmla="*/ 9529 w 200029"/>
                <a:gd name="connsiteY8" fmla="*/ 352425 h 419100"/>
                <a:gd name="connsiteX9" fmla="*/ 4 w 200029"/>
                <a:gd name="connsiteY9" fmla="*/ 41910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9" h="419100">
                  <a:moveTo>
                    <a:pt x="200029" y="0"/>
                  </a:moveTo>
                  <a:cubicBezTo>
                    <a:pt x="184154" y="3175"/>
                    <a:pt x="167763" y="4405"/>
                    <a:pt x="152404" y="9525"/>
                  </a:cubicBezTo>
                  <a:cubicBezTo>
                    <a:pt x="128234" y="17582"/>
                    <a:pt x="106632" y="33690"/>
                    <a:pt x="85729" y="47625"/>
                  </a:cubicBezTo>
                  <a:cubicBezTo>
                    <a:pt x="88904" y="82550"/>
                    <a:pt x="89160" y="117865"/>
                    <a:pt x="95254" y="152400"/>
                  </a:cubicBezTo>
                  <a:cubicBezTo>
                    <a:pt x="98744" y="172175"/>
                    <a:pt x="114304" y="209550"/>
                    <a:pt x="114304" y="209550"/>
                  </a:cubicBezTo>
                  <a:cubicBezTo>
                    <a:pt x="100158" y="266132"/>
                    <a:pt x="113568" y="233441"/>
                    <a:pt x="76204" y="285750"/>
                  </a:cubicBezTo>
                  <a:cubicBezTo>
                    <a:pt x="69550" y="295065"/>
                    <a:pt x="66093" y="307174"/>
                    <a:pt x="57154" y="314325"/>
                  </a:cubicBezTo>
                  <a:cubicBezTo>
                    <a:pt x="49314" y="320597"/>
                    <a:pt x="38104" y="320675"/>
                    <a:pt x="28579" y="323850"/>
                  </a:cubicBezTo>
                  <a:cubicBezTo>
                    <a:pt x="22229" y="333375"/>
                    <a:pt x="13149" y="341565"/>
                    <a:pt x="9529" y="352425"/>
                  </a:cubicBezTo>
                  <a:cubicBezTo>
                    <a:pt x="-518" y="382566"/>
                    <a:pt x="4" y="395217"/>
                    <a:pt x="4" y="41910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0" name="Szabadkézi sokszög 59"/>
            <p:cNvSpPr/>
            <p:nvPr/>
          </p:nvSpPr>
          <p:spPr>
            <a:xfrm>
              <a:off x="466711" y="5686425"/>
              <a:ext cx="142889" cy="266700"/>
            </a:xfrm>
            <a:custGeom>
              <a:avLst/>
              <a:gdLst>
                <a:gd name="connsiteX0" fmla="*/ 142889 w 142889"/>
                <a:gd name="connsiteY0" fmla="*/ 0 h 266700"/>
                <a:gd name="connsiteX1" fmla="*/ 76214 w 142889"/>
                <a:gd name="connsiteY1" fmla="*/ 66675 h 266700"/>
                <a:gd name="connsiteX2" fmla="*/ 19064 w 142889"/>
                <a:gd name="connsiteY2" fmla="*/ 85725 h 266700"/>
                <a:gd name="connsiteX3" fmla="*/ 14 w 142889"/>
                <a:gd name="connsiteY3" fmla="*/ 114300 h 266700"/>
                <a:gd name="connsiteX4" fmla="*/ 19064 w 142889"/>
                <a:gd name="connsiteY4" fmla="*/ 180975 h 266700"/>
                <a:gd name="connsiteX5" fmla="*/ 57164 w 142889"/>
                <a:gd name="connsiteY5" fmla="*/ 238125 h 266700"/>
                <a:gd name="connsiteX6" fmla="*/ 57164 w 142889"/>
                <a:gd name="connsiteY6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89" h="266700">
                  <a:moveTo>
                    <a:pt x="142889" y="0"/>
                  </a:moveTo>
                  <a:cubicBezTo>
                    <a:pt x="119924" y="28707"/>
                    <a:pt x="109155" y="52034"/>
                    <a:pt x="76214" y="66675"/>
                  </a:cubicBezTo>
                  <a:cubicBezTo>
                    <a:pt x="57864" y="74830"/>
                    <a:pt x="19064" y="85725"/>
                    <a:pt x="19064" y="85725"/>
                  </a:cubicBezTo>
                  <a:cubicBezTo>
                    <a:pt x="12714" y="95250"/>
                    <a:pt x="1633" y="102967"/>
                    <a:pt x="14" y="114300"/>
                  </a:cubicBezTo>
                  <a:cubicBezTo>
                    <a:pt x="-546" y="118223"/>
                    <a:pt x="15002" y="173664"/>
                    <a:pt x="19064" y="180975"/>
                  </a:cubicBezTo>
                  <a:cubicBezTo>
                    <a:pt x="30183" y="200989"/>
                    <a:pt x="57164" y="215230"/>
                    <a:pt x="57164" y="238125"/>
                  </a:cubicBezTo>
                  <a:lnTo>
                    <a:pt x="57164" y="266700"/>
                  </a:ln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1" name="Szabadkézi sokszög 60"/>
            <p:cNvSpPr/>
            <p:nvPr/>
          </p:nvSpPr>
          <p:spPr>
            <a:xfrm>
              <a:off x="219075" y="5143301"/>
              <a:ext cx="104775" cy="457399"/>
            </a:xfrm>
            <a:custGeom>
              <a:avLst/>
              <a:gdLst>
                <a:gd name="connsiteX0" fmla="*/ 19050 w 104775"/>
                <a:gd name="connsiteY0" fmla="*/ 457399 h 457399"/>
                <a:gd name="connsiteX1" fmla="*/ 9525 w 104775"/>
                <a:gd name="connsiteY1" fmla="*/ 362149 h 457399"/>
                <a:gd name="connsiteX2" fmla="*/ 0 w 104775"/>
                <a:gd name="connsiteY2" fmla="*/ 324049 h 457399"/>
                <a:gd name="connsiteX3" fmla="*/ 9525 w 104775"/>
                <a:gd name="connsiteY3" fmla="*/ 295474 h 457399"/>
                <a:gd name="connsiteX4" fmla="*/ 66675 w 104775"/>
                <a:gd name="connsiteY4" fmla="*/ 266899 h 457399"/>
                <a:gd name="connsiteX5" fmla="*/ 95250 w 104775"/>
                <a:gd name="connsiteY5" fmla="*/ 209749 h 457399"/>
                <a:gd name="connsiteX6" fmla="*/ 104775 w 104775"/>
                <a:gd name="connsiteY6" fmla="*/ 181174 h 457399"/>
                <a:gd name="connsiteX7" fmla="*/ 85725 w 104775"/>
                <a:gd name="connsiteY7" fmla="*/ 47824 h 457399"/>
                <a:gd name="connsiteX8" fmla="*/ 76200 w 104775"/>
                <a:gd name="connsiteY8" fmla="*/ 19249 h 457399"/>
                <a:gd name="connsiteX9" fmla="*/ 28575 w 104775"/>
                <a:gd name="connsiteY9" fmla="*/ 199 h 45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" h="457399">
                  <a:moveTo>
                    <a:pt x="19050" y="457399"/>
                  </a:moveTo>
                  <a:cubicBezTo>
                    <a:pt x="15875" y="425649"/>
                    <a:pt x="14038" y="393737"/>
                    <a:pt x="9525" y="362149"/>
                  </a:cubicBezTo>
                  <a:cubicBezTo>
                    <a:pt x="7674" y="349190"/>
                    <a:pt x="0" y="337140"/>
                    <a:pt x="0" y="324049"/>
                  </a:cubicBezTo>
                  <a:cubicBezTo>
                    <a:pt x="0" y="314009"/>
                    <a:pt x="3253" y="303314"/>
                    <a:pt x="9525" y="295474"/>
                  </a:cubicBezTo>
                  <a:cubicBezTo>
                    <a:pt x="22954" y="278688"/>
                    <a:pt x="47851" y="273174"/>
                    <a:pt x="66675" y="266899"/>
                  </a:cubicBezTo>
                  <a:cubicBezTo>
                    <a:pt x="90616" y="195075"/>
                    <a:pt x="58321" y="283607"/>
                    <a:pt x="95250" y="209749"/>
                  </a:cubicBezTo>
                  <a:cubicBezTo>
                    <a:pt x="99740" y="200769"/>
                    <a:pt x="101600" y="190699"/>
                    <a:pt x="104775" y="181174"/>
                  </a:cubicBezTo>
                  <a:cubicBezTo>
                    <a:pt x="97184" y="105267"/>
                    <a:pt x="101661" y="103600"/>
                    <a:pt x="85725" y="47824"/>
                  </a:cubicBezTo>
                  <a:cubicBezTo>
                    <a:pt x="82967" y="38170"/>
                    <a:pt x="82472" y="27089"/>
                    <a:pt x="76200" y="19249"/>
                  </a:cubicBezTo>
                  <a:cubicBezTo>
                    <a:pt x="58142" y="-3323"/>
                    <a:pt x="50308" y="199"/>
                    <a:pt x="28575" y="199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2" name="Szabadkézi sokszög 61"/>
            <p:cNvSpPr/>
            <p:nvPr/>
          </p:nvSpPr>
          <p:spPr>
            <a:xfrm>
              <a:off x="599633" y="6238875"/>
              <a:ext cx="114742" cy="381000"/>
            </a:xfrm>
            <a:custGeom>
              <a:avLst/>
              <a:gdLst>
                <a:gd name="connsiteX0" fmla="*/ 29017 w 114742"/>
                <a:gd name="connsiteY0" fmla="*/ 0 h 381000"/>
                <a:gd name="connsiteX1" fmla="*/ 442 w 114742"/>
                <a:gd name="connsiteY1" fmla="*/ 57150 h 381000"/>
                <a:gd name="connsiteX2" fmla="*/ 48067 w 114742"/>
                <a:gd name="connsiteY2" fmla="*/ 142875 h 381000"/>
                <a:gd name="connsiteX3" fmla="*/ 86167 w 114742"/>
                <a:gd name="connsiteY3" fmla="*/ 152400 h 381000"/>
                <a:gd name="connsiteX4" fmla="*/ 105217 w 114742"/>
                <a:gd name="connsiteY4" fmla="*/ 180975 h 381000"/>
                <a:gd name="connsiteX5" fmla="*/ 105217 w 114742"/>
                <a:gd name="connsiteY5" fmla="*/ 276225 h 381000"/>
                <a:gd name="connsiteX6" fmla="*/ 76642 w 114742"/>
                <a:gd name="connsiteY6" fmla="*/ 371475 h 381000"/>
                <a:gd name="connsiteX7" fmla="*/ 67117 w 114742"/>
                <a:gd name="connsiteY7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42" h="381000">
                  <a:moveTo>
                    <a:pt x="29017" y="0"/>
                  </a:moveTo>
                  <a:cubicBezTo>
                    <a:pt x="19492" y="19050"/>
                    <a:pt x="2076" y="35914"/>
                    <a:pt x="442" y="57150"/>
                  </a:cubicBezTo>
                  <a:cubicBezTo>
                    <a:pt x="-2923" y="100895"/>
                    <a:pt x="12919" y="127811"/>
                    <a:pt x="48067" y="142875"/>
                  </a:cubicBezTo>
                  <a:cubicBezTo>
                    <a:pt x="60099" y="148032"/>
                    <a:pt x="73467" y="149225"/>
                    <a:pt x="86167" y="152400"/>
                  </a:cubicBezTo>
                  <a:cubicBezTo>
                    <a:pt x="92517" y="161925"/>
                    <a:pt x="100708" y="170453"/>
                    <a:pt x="105217" y="180975"/>
                  </a:cubicBezTo>
                  <a:cubicBezTo>
                    <a:pt x="122555" y="221430"/>
                    <a:pt x="112278" y="230329"/>
                    <a:pt x="105217" y="276225"/>
                  </a:cubicBezTo>
                  <a:cubicBezTo>
                    <a:pt x="94988" y="342716"/>
                    <a:pt x="107679" y="330092"/>
                    <a:pt x="76642" y="371475"/>
                  </a:cubicBezTo>
                  <a:cubicBezTo>
                    <a:pt x="73948" y="375067"/>
                    <a:pt x="70292" y="377825"/>
                    <a:pt x="67117" y="38100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3" name="Szabadkézi sokszög 62"/>
            <p:cNvSpPr/>
            <p:nvPr/>
          </p:nvSpPr>
          <p:spPr>
            <a:xfrm>
              <a:off x="904875" y="5581650"/>
              <a:ext cx="133350" cy="381000"/>
            </a:xfrm>
            <a:custGeom>
              <a:avLst/>
              <a:gdLst>
                <a:gd name="connsiteX0" fmla="*/ 133350 w 133350"/>
                <a:gd name="connsiteY0" fmla="*/ 0 h 381000"/>
                <a:gd name="connsiteX1" fmla="*/ 85725 w 133350"/>
                <a:gd name="connsiteY1" fmla="*/ 38100 h 381000"/>
                <a:gd name="connsiteX2" fmla="*/ 57150 w 133350"/>
                <a:gd name="connsiteY2" fmla="*/ 47625 h 381000"/>
                <a:gd name="connsiteX3" fmla="*/ 38100 w 133350"/>
                <a:gd name="connsiteY3" fmla="*/ 104775 h 381000"/>
                <a:gd name="connsiteX4" fmla="*/ 28575 w 133350"/>
                <a:gd name="connsiteY4" fmla="*/ 133350 h 381000"/>
                <a:gd name="connsiteX5" fmla="*/ 47625 w 133350"/>
                <a:gd name="connsiteY5" fmla="*/ 228600 h 381000"/>
                <a:gd name="connsiteX6" fmla="*/ 57150 w 133350"/>
                <a:gd name="connsiteY6" fmla="*/ 266700 h 381000"/>
                <a:gd name="connsiteX7" fmla="*/ 38100 w 133350"/>
                <a:gd name="connsiteY7" fmla="*/ 342900 h 381000"/>
                <a:gd name="connsiteX8" fmla="*/ 0 w 133350"/>
                <a:gd name="connsiteY8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350" h="381000">
                  <a:moveTo>
                    <a:pt x="133350" y="0"/>
                  </a:moveTo>
                  <a:cubicBezTo>
                    <a:pt x="117475" y="12700"/>
                    <a:pt x="102965" y="27325"/>
                    <a:pt x="85725" y="38100"/>
                  </a:cubicBezTo>
                  <a:cubicBezTo>
                    <a:pt x="77211" y="43421"/>
                    <a:pt x="62986" y="39455"/>
                    <a:pt x="57150" y="47625"/>
                  </a:cubicBezTo>
                  <a:cubicBezTo>
                    <a:pt x="45478" y="63965"/>
                    <a:pt x="44450" y="85725"/>
                    <a:pt x="38100" y="104775"/>
                  </a:cubicBezTo>
                  <a:lnTo>
                    <a:pt x="28575" y="133350"/>
                  </a:lnTo>
                  <a:cubicBezTo>
                    <a:pt x="34925" y="165100"/>
                    <a:pt x="40841" y="196940"/>
                    <a:pt x="47625" y="228600"/>
                  </a:cubicBezTo>
                  <a:cubicBezTo>
                    <a:pt x="50368" y="241400"/>
                    <a:pt x="58237" y="253654"/>
                    <a:pt x="57150" y="266700"/>
                  </a:cubicBezTo>
                  <a:cubicBezTo>
                    <a:pt x="54976" y="292791"/>
                    <a:pt x="48934" y="319065"/>
                    <a:pt x="38100" y="342900"/>
                  </a:cubicBezTo>
                  <a:lnTo>
                    <a:pt x="0" y="381000"/>
                  </a:ln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4" name="Szabadkézi sokszög 63"/>
            <p:cNvSpPr/>
            <p:nvPr/>
          </p:nvSpPr>
          <p:spPr>
            <a:xfrm>
              <a:off x="695325" y="6048375"/>
              <a:ext cx="209550" cy="95250"/>
            </a:xfrm>
            <a:custGeom>
              <a:avLst/>
              <a:gdLst>
                <a:gd name="connsiteX0" fmla="*/ 0 w 209550"/>
                <a:gd name="connsiteY0" fmla="*/ 0 h 95250"/>
                <a:gd name="connsiteX1" fmla="*/ 95250 w 209550"/>
                <a:gd name="connsiteY1" fmla="*/ 57150 h 95250"/>
                <a:gd name="connsiteX2" fmla="*/ 200025 w 209550"/>
                <a:gd name="connsiteY2" fmla="*/ 76200 h 95250"/>
                <a:gd name="connsiteX3" fmla="*/ 209550 w 209550"/>
                <a:gd name="connsiteY3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0" h="95250">
                  <a:moveTo>
                    <a:pt x="0" y="0"/>
                  </a:moveTo>
                  <a:cubicBezTo>
                    <a:pt x="17444" y="11629"/>
                    <a:pt x="68624" y="49162"/>
                    <a:pt x="95250" y="57150"/>
                  </a:cubicBezTo>
                  <a:cubicBezTo>
                    <a:pt x="98008" y="57978"/>
                    <a:pt x="192444" y="72409"/>
                    <a:pt x="200025" y="76200"/>
                  </a:cubicBezTo>
                  <a:cubicBezTo>
                    <a:pt x="206375" y="79375"/>
                    <a:pt x="206375" y="88900"/>
                    <a:pt x="209550" y="9525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5" name="Szabadkézi sokszög 64"/>
            <p:cNvSpPr/>
            <p:nvPr/>
          </p:nvSpPr>
          <p:spPr>
            <a:xfrm>
              <a:off x="1343025" y="5295900"/>
              <a:ext cx="257227" cy="152400"/>
            </a:xfrm>
            <a:custGeom>
              <a:avLst/>
              <a:gdLst>
                <a:gd name="connsiteX0" fmla="*/ 0 w 257227"/>
                <a:gd name="connsiteY0" fmla="*/ 152400 h 152400"/>
                <a:gd name="connsiteX1" fmla="*/ 152400 w 257227"/>
                <a:gd name="connsiteY1" fmla="*/ 142875 h 152400"/>
                <a:gd name="connsiteX2" fmla="*/ 190500 w 257227"/>
                <a:gd name="connsiteY2" fmla="*/ 85725 h 152400"/>
                <a:gd name="connsiteX3" fmla="*/ 209550 w 257227"/>
                <a:gd name="connsiteY3" fmla="*/ 57150 h 152400"/>
                <a:gd name="connsiteX4" fmla="*/ 219075 w 257227"/>
                <a:gd name="connsiteY4" fmla="*/ 19050 h 152400"/>
                <a:gd name="connsiteX5" fmla="*/ 257175 w 257227"/>
                <a:gd name="connsiteY5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7227" h="152400">
                  <a:moveTo>
                    <a:pt x="0" y="152400"/>
                  </a:moveTo>
                  <a:lnTo>
                    <a:pt x="152400" y="142875"/>
                  </a:lnTo>
                  <a:cubicBezTo>
                    <a:pt x="174010" y="135312"/>
                    <a:pt x="177800" y="104775"/>
                    <a:pt x="190500" y="85725"/>
                  </a:cubicBezTo>
                  <a:lnTo>
                    <a:pt x="209550" y="57150"/>
                  </a:lnTo>
                  <a:cubicBezTo>
                    <a:pt x="212725" y="44450"/>
                    <a:pt x="209818" y="28307"/>
                    <a:pt x="219075" y="19050"/>
                  </a:cubicBezTo>
                  <a:cubicBezTo>
                    <a:pt x="260255" y="-22130"/>
                    <a:pt x="257175" y="30107"/>
                    <a:pt x="257175" y="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66" name="Picture 2" descr="C:\Users\Illyés Zoltán\Desktop\Pali\gomba_crimini-l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424" y="4293604"/>
            <a:ext cx="863588" cy="86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zabadkézi sokszög 72"/>
          <p:cNvSpPr/>
          <p:nvPr/>
        </p:nvSpPr>
        <p:spPr>
          <a:xfrm>
            <a:off x="7017792" y="5445224"/>
            <a:ext cx="290512" cy="276325"/>
          </a:xfrm>
          <a:custGeom>
            <a:avLst/>
            <a:gdLst>
              <a:gd name="connsiteX0" fmla="*/ 0 w 485800"/>
              <a:gd name="connsiteY0" fmla="*/ 304800 h 304800"/>
              <a:gd name="connsiteX1" fmla="*/ 85725 w 485800"/>
              <a:gd name="connsiteY1" fmla="*/ 285750 h 304800"/>
              <a:gd name="connsiteX2" fmla="*/ 142875 w 485800"/>
              <a:gd name="connsiteY2" fmla="*/ 266700 h 304800"/>
              <a:gd name="connsiteX3" fmla="*/ 209550 w 485800"/>
              <a:gd name="connsiteY3" fmla="*/ 190500 h 304800"/>
              <a:gd name="connsiteX4" fmla="*/ 257175 w 485800"/>
              <a:gd name="connsiteY4" fmla="*/ 133350 h 304800"/>
              <a:gd name="connsiteX5" fmla="*/ 285750 w 485800"/>
              <a:gd name="connsiteY5" fmla="*/ 114300 h 304800"/>
              <a:gd name="connsiteX6" fmla="*/ 466725 w 485800"/>
              <a:gd name="connsiteY6" fmla="*/ 95250 h 304800"/>
              <a:gd name="connsiteX7" fmla="*/ 476250 w 485800"/>
              <a:gd name="connsiteY7" fmla="*/ 38100 h 304800"/>
              <a:gd name="connsiteX8" fmla="*/ 485775 w 485800"/>
              <a:gd name="connsiteY8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5800" h="304800">
                <a:moveTo>
                  <a:pt x="0" y="304800"/>
                </a:moveTo>
                <a:cubicBezTo>
                  <a:pt x="28575" y="298450"/>
                  <a:pt x="57441" y="293292"/>
                  <a:pt x="85725" y="285750"/>
                </a:cubicBezTo>
                <a:cubicBezTo>
                  <a:pt x="105127" y="280576"/>
                  <a:pt x="142875" y="266700"/>
                  <a:pt x="142875" y="266700"/>
                </a:cubicBezTo>
                <a:cubicBezTo>
                  <a:pt x="187325" y="200025"/>
                  <a:pt x="161925" y="222250"/>
                  <a:pt x="209550" y="190500"/>
                </a:cubicBezTo>
                <a:cubicBezTo>
                  <a:pt x="228281" y="162403"/>
                  <a:pt x="229673" y="156269"/>
                  <a:pt x="257175" y="133350"/>
                </a:cubicBezTo>
                <a:cubicBezTo>
                  <a:pt x="265969" y="126021"/>
                  <a:pt x="275031" y="118320"/>
                  <a:pt x="285750" y="114300"/>
                </a:cubicBezTo>
                <a:cubicBezTo>
                  <a:pt x="324428" y="99796"/>
                  <a:pt x="462138" y="95578"/>
                  <a:pt x="466725" y="95250"/>
                </a:cubicBezTo>
                <a:cubicBezTo>
                  <a:pt x="469900" y="76200"/>
                  <a:pt x="472060" y="56953"/>
                  <a:pt x="476250" y="38100"/>
                </a:cubicBezTo>
                <a:cubicBezTo>
                  <a:pt x="486779" y="-9281"/>
                  <a:pt x="485775" y="24560"/>
                  <a:pt x="485775" y="0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4" name="Szabadkézi sokszög 73"/>
          <p:cNvSpPr/>
          <p:nvPr/>
        </p:nvSpPr>
        <p:spPr>
          <a:xfrm>
            <a:off x="6562726" y="5572125"/>
            <a:ext cx="1389868" cy="495300"/>
          </a:xfrm>
          <a:custGeom>
            <a:avLst/>
            <a:gdLst>
              <a:gd name="connsiteX0" fmla="*/ 0 w 1609725"/>
              <a:gd name="connsiteY0" fmla="*/ 161925 h 495300"/>
              <a:gd name="connsiteX1" fmla="*/ 66675 w 1609725"/>
              <a:gd name="connsiteY1" fmla="*/ 171450 h 495300"/>
              <a:gd name="connsiteX2" fmla="*/ 104775 w 1609725"/>
              <a:gd name="connsiteY2" fmla="*/ 200025 h 495300"/>
              <a:gd name="connsiteX3" fmla="*/ 152400 w 1609725"/>
              <a:gd name="connsiteY3" fmla="*/ 257175 h 495300"/>
              <a:gd name="connsiteX4" fmla="*/ 171450 w 1609725"/>
              <a:gd name="connsiteY4" fmla="*/ 295275 h 495300"/>
              <a:gd name="connsiteX5" fmla="*/ 209550 w 1609725"/>
              <a:gd name="connsiteY5" fmla="*/ 352425 h 495300"/>
              <a:gd name="connsiteX6" fmla="*/ 219075 w 1609725"/>
              <a:gd name="connsiteY6" fmla="*/ 381000 h 495300"/>
              <a:gd name="connsiteX7" fmla="*/ 285750 w 1609725"/>
              <a:gd name="connsiteY7" fmla="*/ 438150 h 495300"/>
              <a:gd name="connsiteX8" fmla="*/ 323850 w 1609725"/>
              <a:gd name="connsiteY8" fmla="*/ 447675 h 495300"/>
              <a:gd name="connsiteX9" fmla="*/ 628650 w 1609725"/>
              <a:gd name="connsiteY9" fmla="*/ 447675 h 495300"/>
              <a:gd name="connsiteX10" fmla="*/ 685800 w 1609725"/>
              <a:gd name="connsiteY10" fmla="*/ 428625 h 495300"/>
              <a:gd name="connsiteX11" fmla="*/ 714375 w 1609725"/>
              <a:gd name="connsiteY11" fmla="*/ 419100 h 495300"/>
              <a:gd name="connsiteX12" fmla="*/ 781050 w 1609725"/>
              <a:gd name="connsiteY12" fmla="*/ 428625 h 495300"/>
              <a:gd name="connsiteX13" fmla="*/ 809625 w 1609725"/>
              <a:gd name="connsiteY13" fmla="*/ 447675 h 495300"/>
              <a:gd name="connsiteX14" fmla="*/ 876300 w 1609725"/>
              <a:gd name="connsiteY14" fmla="*/ 476250 h 495300"/>
              <a:gd name="connsiteX15" fmla="*/ 952500 w 1609725"/>
              <a:gd name="connsiteY15" fmla="*/ 495300 h 495300"/>
              <a:gd name="connsiteX16" fmla="*/ 1171575 w 1609725"/>
              <a:gd name="connsiteY16" fmla="*/ 485775 h 495300"/>
              <a:gd name="connsiteX17" fmla="*/ 1209675 w 1609725"/>
              <a:gd name="connsiteY17" fmla="*/ 457200 h 495300"/>
              <a:gd name="connsiteX18" fmla="*/ 1247775 w 1609725"/>
              <a:gd name="connsiteY18" fmla="*/ 447675 h 495300"/>
              <a:gd name="connsiteX19" fmla="*/ 1276350 w 1609725"/>
              <a:gd name="connsiteY19" fmla="*/ 419100 h 495300"/>
              <a:gd name="connsiteX20" fmla="*/ 1333500 w 1609725"/>
              <a:gd name="connsiteY20" fmla="*/ 333375 h 495300"/>
              <a:gd name="connsiteX21" fmla="*/ 1352550 w 1609725"/>
              <a:gd name="connsiteY21" fmla="*/ 304800 h 495300"/>
              <a:gd name="connsiteX22" fmla="*/ 1381125 w 1609725"/>
              <a:gd name="connsiteY22" fmla="*/ 228600 h 495300"/>
              <a:gd name="connsiteX23" fmla="*/ 1409700 w 1609725"/>
              <a:gd name="connsiteY23" fmla="*/ 190500 h 495300"/>
              <a:gd name="connsiteX24" fmla="*/ 1428750 w 1609725"/>
              <a:gd name="connsiteY24" fmla="*/ 123825 h 495300"/>
              <a:gd name="connsiteX25" fmla="*/ 1447800 w 1609725"/>
              <a:gd name="connsiteY25" fmla="*/ 95250 h 495300"/>
              <a:gd name="connsiteX26" fmla="*/ 1476375 w 1609725"/>
              <a:gd name="connsiteY26" fmla="*/ 28575 h 495300"/>
              <a:gd name="connsiteX27" fmla="*/ 1514475 w 1609725"/>
              <a:gd name="connsiteY27" fmla="*/ 0 h 495300"/>
              <a:gd name="connsiteX28" fmla="*/ 1609725 w 1609725"/>
              <a:gd name="connsiteY28" fmla="*/ 1905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609725" h="495300">
                <a:moveTo>
                  <a:pt x="0" y="161925"/>
                </a:moveTo>
                <a:cubicBezTo>
                  <a:pt x="22225" y="165100"/>
                  <a:pt x="45576" y="163778"/>
                  <a:pt x="66675" y="171450"/>
                </a:cubicBezTo>
                <a:cubicBezTo>
                  <a:pt x="81594" y="176875"/>
                  <a:pt x="92722" y="189694"/>
                  <a:pt x="104775" y="200025"/>
                </a:cubicBezTo>
                <a:cubicBezTo>
                  <a:pt x="126839" y="218937"/>
                  <a:pt x="138290" y="232483"/>
                  <a:pt x="152400" y="257175"/>
                </a:cubicBezTo>
                <a:cubicBezTo>
                  <a:pt x="159445" y="269503"/>
                  <a:pt x="164145" y="283099"/>
                  <a:pt x="171450" y="295275"/>
                </a:cubicBezTo>
                <a:cubicBezTo>
                  <a:pt x="183230" y="314908"/>
                  <a:pt x="202310" y="330705"/>
                  <a:pt x="209550" y="352425"/>
                </a:cubicBezTo>
                <a:cubicBezTo>
                  <a:pt x="212725" y="361950"/>
                  <a:pt x="213506" y="372646"/>
                  <a:pt x="219075" y="381000"/>
                </a:cubicBezTo>
                <a:cubicBezTo>
                  <a:pt x="228607" y="395298"/>
                  <a:pt x="272545" y="431548"/>
                  <a:pt x="285750" y="438150"/>
                </a:cubicBezTo>
                <a:cubicBezTo>
                  <a:pt x="297459" y="444004"/>
                  <a:pt x="311150" y="444500"/>
                  <a:pt x="323850" y="447675"/>
                </a:cubicBezTo>
                <a:cubicBezTo>
                  <a:pt x="427148" y="516540"/>
                  <a:pt x="357697" y="478641"/>
                  <a:pt x="628650" y="447675"/>
                </a:cubicBezTo>
                <a:cubicBezTo>
                  <a:pt x="648601" y="445395"/>
                  <a:pt x="666750" y="434975"/>
                  <a:pt x="685800" y="428625"/>
                </a:cubicBezTo>
                <a:lnTo>
                  <a:pt x="714375" y="419100"/>
                </a:lnTo>
                <a:cubicBezTo>
                  <a:pt x="736600" y="422275"/>
                  <a:pt x="759546" y="422174"/>
                  <a:pt x="781050" y="428625"/>
                </a:cubicBezTo>
                <a:cubicBezTo>
                  <a:pt x="792015" y="431914"/>
                  <a:pt x="799686" y="441995"/>
                  <a:pt x="809625" y="447675"/>
                </a:cubicBezTo>
                <a:cubicBezTo>
                  <a:pt x="833382" y="461251"/>
                  <a:pt x="850746" y="469281"/>
                  <a:pt x="876300" y="476250"/>
                </a:cubicBezTo>
                <a:cubicBezTo>
                  <a:pt x="901559" y="483139"/>
                  <a:pt x="952500" y="495300"/>
                  <a:pt x="952500" y="495300"/>
                </a:cubicBezTo>
                <a:cubicBezTo>
                  <a:pt x="1025525" y="492125"/>
                  <a:pt x="1099270" y="496487"/>
                  <a:pt x="1171575" y="485775"/>
                </a:cubicBezTo>
                <a:cubicBezTo>
                  <a:pt x="1187279" y="483449"/>
                  <a:pt x="1195476" y="464300"/>
                  <a:pt x="1209675" y="457200"/>
                </a:cubicBezTo>
                <a:cubicBezTo>
                  <a:pt x="1221384" y="451346"/>
                  <a:pt x="1235075" y="450850"/>
                  <a:pt x="1247775" y="447675"/>
                </a:cubicBezTo>
                <a:cubicBezTo>
                  <a:pt x="1257300" y="438150"/>
                  <a:pt x="1267584" y="429327"/>
                  <a:pt x="1276350" y="419100"/>
                </a:cubicBezTo>
                <a:cubicBezTo>
                  <a:pt x="1305617" y="384955"/>
                  <a:pt x="1308904" y="372729"/>
                  <a:pt x="1333500" y="333375"/>
                </a:cubicBezTo>
                <a:cubicBezTo>
                  <a:pt x="1339567" y="323667"/>
                  <a:pt x="1347430" y="315039"/>
                  <a:pt x="1352550" y="304800"/>
                </a:cubicBezTo>
                <a:cubicBezTo>
                  <a:pt x="1395324" y="219251"/>
                  <a:pt x="1310932" y="354947"/>
                  <a:pt x="1381125" y="228600"/>
                </a:cubicBezTo>
                <a:cubicBezTo>
                  <a:pt x="1388835" y="214723"/>
                  <a:pt x="1400175" y="203200"/>
                  <a:pt x="1409700" y="190500"/>
                </a:cubicBezTo>
                <a:cubicBezTo>
                  <a:pt x="1412752" y="178293"/>
                  <a:pt x="1421918" y="137490"/>
                  <a:pt x="1428750" y="123825"/>
                </a:cubicBezTo>
                <a:cubicBezTo>
                  <a:pt x="1433870" y="113586"/>
                  <a:pt x="1442680" y="105489"/>
                  <a:pt x="1447800" y="95250"/>
                </a:cubicBezTo>
                <a:cubicBezTo>
                  <a:pt x="1461988" y="66874"/>
                  <a:pt x="1452591" y="56324"/>
                  <a:pt x="1476375" y="28575"/>
                </a:cubicBezTo>
                <a:cubicBezTo>
                  <a:pt x="1486706" y="16522"/>
                  <a:pt x="1501775" y="9525"/>
                  <a:pt x="1514475" y="0"/>
                </a:cubicBezTo>
                <a:lnTo>
                  <a:pt x="1609725" y="1905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5" name="Szabadkézi sokszög 74"/>
          <p:cNvSpPr/>
          <p:nvPr/>
        </p:nvSpPr>
        <p:spPr>
          <a:xfrm>
            <a:off x="7596336" y="5896174"/>
            <a:ext cx="467451" cy="197122"/>
          </a:xfrm>
          <a:custGeom>
            <a:avLst/>
            <a:gdLst>
              <a:gd name="connsiteX0" fmla="*/ 0 w 467451"/>
              <a:gd name="connsiteY0" fmla="*/ 209550 h 266700"/>
              <a:gd name="connsiteX1" fmla="*/ 47625 w 467451"/>
              <a:gd name="connsiteY1" fmla="*/ 200025 h 266700"/>
              <a:gd name="connsiteX2" fmla="*/ 85725 w 467451"/>
              <a:gd name="connsiteY2" fmla="*/ 180975 h 266700"/>
              <a:gd name="connsiteX3" fmla="*/ 152400 w 467451"/>
              <a:gd name="connsiteY3" fmla="*/ 190500 h 266700"/>
              <a:gd name="connsiteX4" fmla="*/ 200025 w 467451"/>
              <a:gd name="connsiteY4" fmla="*/ 219075 h 266700"/>
              <a:gd name="connsiteX5" fmla="*/ 266700 w 467451"/>
              <a:gd name="connsiteY5" fmla="*/ 266700 h 266700"/>
              <a:gd name="connsiteX6" fmla="*/ 400050 w 467451"/>
              <a:gd name="connsiteY6" fmla="*/ 257175 h 266700"/>
              <a:gd name="connsiteX7" fmla="*/ 428625 w 467451"/>
              <a:gd name="connsiteY7" fmla="*/ 247650 h 266700"/>
              <a:gd name="connsiteX8" fmla="*/ 438150 w 467451"/>
              <a:gd name="connsiteY8" fmla="*/ 219075 h 266700"/>
              <a:gd name="connsiteX9" fmla="*/ 457200 w 467451"/>
              <a:gd name="connsiteY9" fmla="*/ 190500 h 266700"/>
              <a:gd name="connsiteX10" fmla="*/ 428625 w 467451"/>
              <a:gd name="connsiteY10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7451" h="266700">
                <a:moveTo>
                  <a:pt x="0" y="209550"/>
                </a:moveTo>
                <a:cubicBezTo>
                  <a:pt x="15875" y="206375"/>
                  <a:pt x="32266" y="205145"/>
                  <a:pt x="47625" y="200025"/>
                </a:cubicBezTo>
                <a:cubicBezTo>
                  <a:pt x="61095" y="195535"/>
                  <a:pt x="71584" y="182261"/>
                  <a:pt x="85725" y="180975"/>
                </a:cubicBezTo>
                <a:cubicBezTo>
                  <a:pt x="108083" y="178942"/>
                  <a:pt x="130175" y="187325"/>
                  <a:pt x="152400" y="190500"/>
                </a:cubicBezTo>
                <a:cubicBezTo>
                  <a:pt x="168275" y="200025"/>
                  <a:pt x="185214" y="207967"/>
                  <a:pt x="200025" y="219075"/>
                </a:cubicBezTo>
                <a:cubicBezTo>
                  <a:pt x="277255" y="276998"/>
                  <a:pt x="175848" y="221274"/>
                  <a:pt x="266700" y="266700"/>
                </a:cubicBezTo>
                <a:cubicBezTo>
                  <a:pt x="311150" y="263525"/>
                  <a:pt x="355792" y="262382"/>
                  <a:pt x="400050" y="257175"/>
                </a:cubicBezTo>
                <a:cubicBezTo>
                  <a:pt x="410021" y="256002"/>
                  <a:pt x="421525" y="254750"/>
                  <a:pt x="428625" y="247650"/>
                </a:cubicBezTo>
                <a:cubicBezTo>
                  <a:pt x="435725" y="240550"/>
                  <a:pt x="433660" y="228055"/>
                  <a:pt x="438150" y="219075"/>
                </a:cubicBezTo>
                <a:cubicBezTo>
                  <a:pt x="443270" y="208836"/>
                  <a:pt x="450850" y="200025"/>
                  <a:pt x="457200" y="190500"/>
                </a:cubicBezTo>
                <a:cubicBezTo>
                  <a:pt x="447302" y="2435"/>
                  <a:pt x="501706" y="36541"/>
                  <a:pt x="428625" y="0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6" name="Szabadkézi sokszög 75"/>
          <p:cNvSpPr/>
          <p:nvPr/>
        </p:nvSpPr>
        <p:spPr>
          <a:xfrm>
            <a:off x="7190454" y="5670816"/>
            <a:ext cx="365500" cy="396609"/>
          </a:xfrm>
          <a:custGeom>
            <a:avLst/>
            <a:gdLst>
              <a:gd name="connsiteX0" fmla="*/ 142875 w 247650"/>
              <a:gd name="connsiteY0" fmla="*/ 353538 h 353538"/>
              <a:gd name="connsiteX1" fmla="*/ 228600 w 247650"/>
              <a:gd name="connsiteY1" fmla="*/ 296388 h 353538"/>
              <a:gd name="connsiteX2" fmla="*/ 247650 w 247650"/>
              <a:gd name="connsiteY2" fmla="*/ 239238 h 353538"/>
              <a:gd name="connsiteX3" fmla="*/ 238125 w 247650"/>
              <a:gd name="connsiteY3" fmla="*/ 153513 h 353538"/>
              <a:gd name="connsiteX4" fmla="*/ 209550 w 247650"/>
              <a:gd name="connsiteY4" fmla="*/ 115413 h 353538"/>
              <a:gd name="connsiteX5" fmla="*/ 152400 w 247650"/>
              <a:gd name="connsiteY5" fmla="*/ 48738 h 353538"/>
              <a:gd name="connsiteX6" fmla="*/ 133350 w 247650"/>
              <a:gd name="connsiteY6" fmla="*/ 20163 h 353538"/>
              <a:gd name="connsiteX7" fmla="*/ 0 w 247650"/>
              <a:gd name="connsiteY7" fmla="*/ 1113 h 35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" h="353538">
                <a:moveTo>
                  <a:pt x="142875" y="353538"/>
                </a:moveTo>
                <a:cubicBezTo>
                  <a:pt x="182029" y="337876"/>
                  <a:pt x="204826" y="336012"/>
                  <a:pt x="228600" y="296388"/>
                </a:cubicBezTo>
                <a:cubicBezTo>
                  <a:pt x="238931" y="279169"/>
                  <a:pt x="247650" y="239238"/>
                  <a:pt x="247650" y="239238"/>
                </a:cubicBezTo>
                <a:cubicBezTo>
                  <a:pt x="244475" y="210663"/>
                  <a:pt x="246580" y="180992"/>
                  <a:pt x="238125" y="153513"/>
                </a:cubicBezTo>
                <a:cubicBezTo>
                  <a:pt x="233456" y="138340"/>
                  <a:pt x="218356" y="128622"/>
                  <a:pt x="209550" y="115413"/>
                </a:cubicBezTo>
                <a:cubicBezTo>
                  <a:pt x="168192" y="53376"/>
                  <a:pt x="200641" y="80899"/>
                  <a:pt x="152400" y="48738"/>
                </a:cubicBezTo>
                <a:cubicBezTo>
                  <a:pt x="146050" y="39213"/>
                  <a:pt x="143058" y="26230"/>
                  <a:pt x="133350" y="20163"/>
                </a:cubicBezTo>
                <a:cubicBezTo>
                  <a:pt x="90019" y="-6919"/>
                  <a:pt x="48321" y="1113"/>
                  <a:pt x="0" y="1113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7" name="Szabadkézi sokszög 76"/>
          <p:cNvSpPr/>
          <p:nvPr/>
        </p:nvSpPr>
        <p:spPr>
          <a:xfrm>
            <a:off x="7267575" y="6019800"/>
            <a:ext cx="266700" cy="542925"/>
          </a:xfrm>
          <a:custGeom>
            <a:avLst/>
            <a:gdLst>
              <a:gd name="connsiteX0" fmla="*/ 0 w 266700"/>
              <a:gd name="connsiteY0" fmla="*/ 0 h 542925"/>
              <a:gd name="connsiteX1" fmla="*/ 57150 w 266700"/>
              <a:gd name="connsiteY1" fmla="*/ 19050 h 542925"/>
              <a:gd name="connsiteX2" fmla="*/ 95250 w 266700"/>
              <a:gd name="connsiteY2" fmla="*/ 133350 h 542925"/>
              <a:gd name="connsiteX3" fmla="*/ 76200 w 266700"/>
              <a:gd name="connsiteY3" fmla="*/ 276225 h 542925"/>
              <a:gd name="connsiteX4" fmla="*/ 57150 w 266700"/>
              <a:gd name="connsiteY4" fmla="*/ 304800 h 542925"/>
              <a:gd name="connsiteX5" fmla="*/ 95250 w 266700"/>
              <a:gd name="connsiteY5" fmla="*/ 428625 h 542925"/>
              <a:gd name="connsiteX6" fmla="*/ 114300 w 266700"/>
              <a:gd name="connsiteY6" fmla="*/ 457200 h 542925"/>
              <a:gd name="connsiteX7" fmla="*/ 142875 w 266700"/>
              <a:gd name="connsiteY7" fmla="*/ 466725 h 542925"/>
              <a:gd name="connsiteX8" fmla="*/ 247650 w 266700"/>
              <a:gd name="connsiteY8" fmla="*/ 523875 h 542925"/>
              <a:gd name="connsiteX9" fmla="*/ 266700 w 266700"/>
              <a:gd name="connsiteY9" fmla="*/ 542925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700" h="542925">
                <a:moveTo>
                  <a:pt x="0" y="0"/>
                </a:moveTo>
                <a:cubicBezTo>
                  <a:pt x="19050" y="6350"/>
                  <a:pt x="40122" y="8407"/>
                  <a:pt x="57150" y="19050"/>
                </a:cubicBezTo>
                <a:cubicBezTo>
                  <a:pt x="84469" y="36124"/>
                  <a:pt x="94091" y="128136"/>
                  <a:pt x="95250" y="133350"/>
                </a:cubicBezTo>
                <a:cubicBezTo>
                  <a:pt x="93829" y="148985"/>
                  <a:pt x="90763" y="242244"/>
                  <a:pt x="76200" y="276225"/>
                </a:cubicBezTo>
                <a:cubicBezTo>
                  <a:pt x="71691" y="286747"/>
                  <a:pt x="63500" y="295275"/>
                  <a:pt x="57150" y="304800"/>
                </a:cubicBezTo>
                <a:cubicBezTo>
                  <a:pt x="69332" y="353527"/>
                  <a:pt x="73670" y="385465"/>
                  <a:pt x="95250" y="428625"/>
                </a:cubicBezTo>
                <a:cubicBezTo>
                  <a:pt x="100370" y="438864"/>
                  <a:pt x="105361" y="450049"/>
                  <a:pt x="114300" y="457200"/>
                </a:cubicBezTo>
                <a:cubicBezTo>
                  <a:pt x="122140" y="463472"/>
                  <a:pt x="133735" y="462570"/>
                  <a:pt x="142875" y="466725"/>
                </a:cubicBezTo>
                <a:cubicBezTo>
                  <a:pt x="167958" y="478126"/>
                  <a:pt x="220180" y="501899"/>
                  <a:pt x="247650" y="523875"/>
                </a:cubicBezTo>
                <a:cubicBezTo>
                  <a:pt x="254662" y="529485"/>
                  <a:pt x="260350" y="536575"/>
                  <a:pt x="266700" y="542925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8" name="Szabadkézi sokszög 77"/>
          <p:cNvSpPr/>
          <p:nvPr/>
        </p:nvSpPr>
        <p:spPr>
          <a:xfrm>
            <a:off x="7596336" y="5607583"/>
            <a:ext cx="171450" cy="126467"/>
          </a:xfrm>
          <a:custGeom>
            <a:avLst/>
            <a:gdLst>
              <a:gd name="connsiteX0" fmla="*/ 171450 w 171450"/>
              <a:gd name="connsiteY0" fmla="*/ 126467 h 126467"/>
              <a:gd name="connsiteX1" fmla="*/ 161925 w 171450"/>
              <a:gd name="connsiteY1" fmla="*/ 69317 h 126467"/>
              <a:gd name="connsiteX2" fmla="*/ 152400 w 171450"/>
              <a:gd name="connsiteY2" fmla="*/ 40742 h 126467"/>
              <a:gd name="connsiteX3" fmla="*/ 0 w 171450"/>
              <a:gd name="connsiteY3" fmla="*/ 2642 h 12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50" h="126467">
                <a:moveTo>
                  <a:pt x="171450" y="126467"/>
                </a:moveTo>
                <a:cubicBezTo>
                  <a:pt x="168275" y="107417"/>
                  <a:pt x="166115" y="88170"/>
                  <a:pt x="161925" y="69317"/>
                </a:cubicBezTo>
                <a:cubicBezTo>
                  <a:pt x="159747" y="59516"/>
                  <a:pt x="159500" y="47842"/>
                  <a:pt x="152400" y="40742"/>
                </a:cubicBezTo>
                <a:cubicBezTo>
                  <a:pt x="96688" y="-14970"/>
                  <a:pt x="79516" y="2642"/>
                  <a:pt x="0" y="2642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0" name="Háromszög 79"/>
          <p:cNvSpPr/>
          <p:nvPr/>
        </p:nvSpPr>
        <p:spPr>
          <a:xfrm>
            <a:off x="7524328" y="4509120"/>
            <a:ext cx="304841" cy="432048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1" name="Ellipszis 80"/>
          <p:cNvSpPr/>
          <p:nvPr/>
        </p:nvSpPr>
        <p:spPr>
          <a:xfrm>
            <a:off x="7380312" y="4750089"/>
            <a:ext cx="627784" cy="551119"/>
          </a:xfrm>
          <a:prstGeom prst="ellipse">
            <a:avLst/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67" name="Csoportba foglalás 66"/>
          <p:cNvGrpSpPr/>
          <p:nvPr/>
        </p:nvGrpSpPr>
        <p:grpSpPr>
          <a:xfrm>
            <a:off x="6638004" y="4979597"/>
            <a:ext cx="928988" cy="571500"/>
            <a:chOff x="1600200" y="4953000"/>
            <a:chExt cx="928988" cy="571500"/>
          </a:xfrm>
        </p:grpSpPr>
        <p:sp>
          <p:nvSpPr>
            <p:cNvPr id="68" name="Szabadkézi sokszög 67"/>
            <p:cNvSpPr/>
            <p:nvPr/>
          </p:nvSpPr>
          <p:spPr>
            <a:xfrm>
              <a:off x="1800225" y="4979597"/>
              <a:ext cx="704850" cy="544903"/>
            </a:xfrm>
            <a:custGeom>
              <a:avLst/>
              <a:gdLst>
                <a:gd name="connsiteX0" fmla="*/ 0 w 704850"/>
                <a:gd name="connsiteY0" fmla="*/ 544903 h 544903"/>
                <a:gd name="connsiteX1" fmla="*/ 76200 w 704850"/>
                <a:gd name="connsiteY1" fmla="*/ 525853 h 544903"/>
                <a:gd name="connsiteX2" fmla="*/ 114300 w 704850"/>
                <a:gd name="connsiteY2" fmla="*/ 506803 h 544903"/>
                <a:gd name="connsiteX3" fmla="*/ 171450 w 704850"/>
                <a:gd name="connsiteY3" fmla="*/ 478228 h 544903"/>
                <a:gd name="connsiteX4" fmla="*/ 190500 w 704850"/>
                <a:gd name="connsiteY4" fmla="*/ 449653 h 544903"/>
                <a:gd name="connsiteX5" fmla="*/ 219075 w 704850"/>
                <a:gd name="connsiteY5" fmla="*/ 430603 h 544903"/>
                <a:gd name="connsiteX6" fmla="*/ 257175 w 704850"/>
                <a:gd name="connsiteY6" fmla="*/ 344878 h 544903"/>
                <a:gd name="connsiteX7" fmla="*/ 304800 w 704850"/>
                <a:gd name="connsiteY7" fmla="*/ 325828 h 544903"/>
                <a:gd name="connsiteX8" fmla="*/ 400050 w 704850"/>
                <a:gd name="connsiteY8" fmla="*/ 306778 h 544903"/>
                <a:gd name="connsiteX9" fmla="*/ 419100 w 704850"/>
                <a:gd name="connsiteY9" fmla="*/ 278203 h 544903"/>
                <a:gd name="connsiteX10" fmla="*/ 428625 w 704850"/>
                <a:gd name="connsiteY10" fmla="*/ 249628 h 544903"/>
                <a:gd name="connsiteX11" fmla="*/ 447675 w 704850"/>
                <a:gd name="connsiteY11" fmla="*/ 163903 h 544903"/>
                <a:gd name="connsiteX12" fmla="*/ 485775 w 704850"/>
                <a:gd name="connsiteY12" fmla="*/ 116278 h 544903"/>
                <a:gd name="connsiteX13" fmla="*/ 695325 w 704850"/>
                <a:gd name="connsiteY13" fmla="*/ 106753 h 544903"/>
                <a:gd name="connsiteX14" fmla="*/ 704850 w 704850"/>
                <a:gd name="connsiteY14" fmla="*/ 78178 h 544903"/>
                <a:gd name="connsiteX15" fmla="*/ 695325 w 704850"/>
                <a:gd name="connsiteY15" fmla="*/ 49603 h 544903"/>
                <a:gd name="connsiteX16" fmla="*/ 676275 w 704850"/>
                <a:gd name="connsiteY16" fmla="*/ 21028 h 544903"/>
                <a:gd name="connsiteX17" fmla="*/ 514350 w 704850"/>
                <a:gd name="connsiteY17" fmla="*/ 1978 h 54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04850" h="544903">
                  <a:moveTo>
                    <a:pt x="0" y="544903"/>
                  </a:moveTo>
                  <a:cubicBezTo>
                    <a:pt x="27953" y="539312"/>
                    <a:pt x="50572" y="536836"/>
                    <a:pt x="76200" y="525853"/>
                  </a:cubicBezTo>
                  <a:cubicBezTo>
                    <a:pt x="89251" y="520260"/>
                    <a:pt x="101249" y="512396"/>
                    <a:pt x="114300" y="506803"/>
                  </a:cubicBezTo>
                  <a:cubicBezTo>
                    <a:pt x="169509" y="483142"/>
                    <a:pt x="116536" y="514837"/>
                    <a:pt x="171450" y="478228"/>
                  </a:cubicBezTo>
                  <a:cubicBezTo>
                    <a:pt x="177800" y="468703"/>
                    <a:pt x="182405" y="457748"/>
                    <a:pt x="190500" y="449653"/>
                  </a:cubicBezTo>
                  <a:cubicBezTo>
                    <a:pt x="198595" y="441558"/>
                    <a:pt x="213008" y="440311"/>
                    <a:pt x="219075" y="430603"/>
                  </a:cubicBezTo>
                  <a:cubicBezTo>
                    <a:pt x="230603" y="412159"/>
                    <a:pt x="233338" y="361904"/>
                    <a:pt x="257175" y="344878"/>
                  </a:cubicBezTo>
                  <a:cubicBezTo>
                    <a:pt x="271088" y="334940"/>
                    <a:pt x="288580" y="331235"/>
                    <a:pt x="304800" y="325828"/>
                  </a:cubicBezTo>
                  <a:cubicBezTo>
                    <a:pt x="333218" y="316355"/>
                    <a:pt x="371912" y="311468"/>
                    <a:pt x="400050" y="306778"/>
                  </a:cubicBezTo>
                  <a:cubicBezTo>
                    <a:pt x="406400" y="297253"/>
                    <a:pt x="413980" y="288442"/>
                    <a:pt x="419100" y="278203"/>
                  </a:cubicBezTo>
                  <a:cubicBezTo>
                    <a:pt x="423590" y="269223"/>
                    <a:pt x="426190" y="259368"/>
                    <a:pt x="428625" y="249628"/>
                  </a:cubicBezTo>
                  <a:cubicBezTo>
                    <a:pt x="435725" y="221230"/>
                    <a:pt x="440575" y="192301"/>
                    <a:pt x="447675" y="163903"/>
                  </a:cubicBezTo>
                  <a:cubicBezTo>
                    <a:pt x="452869" y="143128"/>
                    <a:pt x="457912" y="119622"/>
                    <a:pt x="485775" y="116278"/>
                  </a:cubicBezTo>
                  <a:cubicBezTo>
                    <a:pt x="555199" y="107947"/>
                    <a:pt x="625475" y="109928"/>
                    <a:pt x="695325" y="106753"/>
                  </a:cubicBezTo>
                  <a:cubicBezTo>
                    <a:pt x="698500" y="97228"/>
                    <a:pt x="704850" y="88218"/>
                    <a:pt x="704850" y="78178"/>
                  </a:cubicBezTo>
                  <a:cubicBezTo>
                    <a:pt x="704850" y="68138"/>
                    <a:pt x="699815" y="58583"/>
                    <a:pt x="695325" y="49603"/>
                  </a:cubicBezTo>
                  <a:cubicBezTo>
                    <a:pt x="690205" y="39364"/>
                    <a:pt x="685983" y="27095"/>
                    <a:pt x="676275" y="21028"/>
                  </a:cubicBezTo>
                  <a:cubicBezTo>
                    <a:pt x="628124" y="-9066"/>
                    <a:pt x="565927" y="1978"/>
                    <a:pt x="514350" y="197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9" name="Szabadkézi sokszög 68"/>
            <p:cNvSpPr/>
            <p:nvPr/>
          </p:nvSpPr>
          <p:spPr>
            <a:xfrm>
              <a:off x="1600200" y="4953000"/>
              <a:ext cx="928988" cy="342900"/>
            </a:xfrm>
            <a:custGeom>
              <a:avLst/>
              <a:gdLst>
                <a:gd name="connsiteX0" fmla="*/ 0 w 928988"/>
                <a:gd name="connsiteY0" fmla="*/ 342900 h 342900"/>
                <a:gd name="connsiteX1" fmla="*/ 47625 w 928988"/>
                <a:gd name="connsiteY1" fmla="*/ 333375 h 342900"/>
                <a:gd name="connsiteX2" fmla="*/ 76200 w 928988"/>
                <a:gd name="connsiteY2" fmla="*/ 323850 h 342900"/>
                <a:gd name="connsiteX3" fmla="*/ 114300 w 928988"/>
                <a:gd name="connsiteY3" fmla="*/ 314325 h 342900"/>
                <a:gd name="connsiteX4" fmla="*/ 161925 w 928988"/>
                <a:gd name="connsiteY4" fmla="*/ 257175 h 342900"/>
                <a:gd name="connsiteX5" fmla="*/ 228600 w 928988"/>
                <a:gd name="connsiteY5" fmla="*/ 190500 h 342900"/>
                <a:gd name="connsiteX6" fmla="*/ 390525 w 928988"/>
                <a:gd name="connsiteY6" fmla="*/ 171450 h 342900"/>
                <a:gd name="connsiteX7" fmla="*/ 447675 w 928988"/>
                <a:gd name="connsiteY7" fmla="*/ 152400 h 342900"/>
                <a:gd name="connsiteX8" fmla="*/ 504825 w 928988"/>
                <a:gd name="connsiteY8" fmla="*/ 114300 h 342900"/>
                <a:gd name="connsiteX9" fmla="*/ 638175 w 928988"/>
                <a:gd name="connsiteY9" fmla="*/ 104775 h 342900"/>
                <a:gd name="connsiteX10" fmla="*/ 666750 w 928988"/>
                <a:gd name="connsiteY10" fmla="*/ 85725 h 342900"/>
                <a:gd name="connsiteX11" fmla="*/ 809625 w 928988"/>
                <a:gd name="connsiteY11" fmla="*/ 104775 h 342900"/>
                <a:gd name="connsiteX12" fmla="*/ 923925 w 928988"/>
                <a:gd name="connsiteY12" fmla="*/ 95250 h 342900"/>
                <a:gd name="connsiteX13" fmla="*/ 914400 w 928988"/>
                <a:gd name="connsiteY13" fmla="*/ 47625 h 342900"/>
                <a:gd name="connsiteX14" fmla="*/ 885825 w 928988"/>
                <a:gd name="connsiteY14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8988" h="342900">
                  <a:moveTo>
                    <a:pt x="0" y="342900"/>
                  </a:moveTo>
                  <a:cubicBezTo>
                    <a:pt x="15875" y="339725"/>
                    <a:pt x="31919" y="337302"/>
                    <a:pt x="47625" y="333375"/>
                  </a:cubicBezTo>
                  <a:cubicBezTo>
                    <a:pt x="57365" y="330940"/>
                    <a:pt x="66546" y="326608"/>
                    <a:pt x="76200" y="323850"/>
                  </a:cubicBezTo>
                  <a:cubicBezTo>
                    <a:pt x="88787" y="320254"/>
                    <a:pt x="101600" y="317500"/>
                    <a:pt x="114300" y="314325"/>
                  </a:cubicBezTo>
                  <a:cubicBezTo>
                    <a:pt x="166301" y="210323"/>
                    <a:pt x="99097" y="328978"/>
                    <a:pt x="161925" y="257175"/>
                  </a:cubicBezTo>
                  <a:cubicBezTo>
                    <a:pt x="200125" y="213518"/>
                    <a:pt x="180703" y="197685"/>
                    <a:pt x="228600" y="190500"/>
                  </a:cubicBezTo>
                  <a:cubicBezTo>
                    <a:pt x="282346" y="182438"/>
                    <a:pt x="336550" y="177800"/>
                    <a:pt x="390525" y="171450"/>
                  </a:cubicBezTo>
                  <a:cubicBezTo>
                    <a:pt x="409575" y="165100"/>
                    <a:pt x="430967" y="163539"/>
                    <a:pt x="447675" y="152400"/>
                  </a:cubicBezTo>
                  <a:cubicBezTo>
                    <a:pt x="466725" y="139700"/>
                    <a:pt x="481988" y="115931"/>
                    <a:pt x="504825" y="114300"/>
                  </a:cubicBezTo>
                  <a:lnTo>
                    <a:pt x="638175" y="104775"/>
                  </a:lnTo>
                  <a:cubicBezTo>
                    <a:pt x="647700" y="98425"/>
                    <a:pt x="655328" y="86486"/>
                    <a:pt x="666750" y="85725"/>
                  </a:cubicBezTo>
                  <a:cubicBezTo>
                    <a:pt x="744441" y="80546"/>
                    <a:pt x="757021" y="87240"/>
                    <a:pt x="809625" y="104775"/>
                  </a:cubicBezTo>
                  <a:cubicBezTo>
                    <a:pt x="847725" y="101600"/>
                    <a:pt x="890361" y="113558"/>
                    <a:pt x="923925" y="95250"/>
                  </a:cubicBezTo>
                  <a:cubicBezTo>
                    <a:pt x="938138" y="87498"/>
                    <a:pt x="918327" y="63331"/>
                    <a:pt x="914400" y="47625"/>
                  </a:cubicBezTo>
                  <a:cubicBezTo>
                    <a:pt x="906157" y="14652"/>
                    <a:pt x="908288" y="22463"/>
                    <a:pt x="885825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3" name="Ellipszis 82"/>
          <p:cNvSpPr/>
          <p:nvPr/>
        </p:nvSpPr>
        <p:spPr>
          <a:xfrm>
            <a:off x="7380312" y="4750089"/>
            <a:ext cx="627784" cy="551119"/>
          </a:xfrm>
          <a:prstGeom prst="ellipse">
            <a:avLst/>
          </a:prstGeom>
          <a:solidFill>
            <a:srgbClr val="00B050">
              <a:alpha val="61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Ellipszis 31"/>
          <p:cNvSpPr/>
          <p:nvPr/>
        </p:nvSpPr>
        <p:spPr>
          <a:xfrm>
            <a:off x="7420669" y="4979597"/>
            <a:ext cx="576064" cy="54490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  <a:tileRect/>
          </a:gra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Ellipszis 35"/>
          <p:cNvSpPr/>
          <p:nvPr/>
        </p:nvSpPr>
        <p:spPr>
          <a:xfrm rot="17902569">
            <a:off x="7770242" y="4969322"/>
            <a:ext cx="423664" cy="39250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  <a:tileRect/>
          </a:gra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Szabadkézi sokszög 34"/>
          <p:cNvSpPr/>
          <p:nvPr/>
        </p:nvSpPr>
        <p:spPr>
          <a:xfrm>
            <a:off x="6876256" y="4981244"/>
            <a:ext cx="885825" cy="67006"/>
          </a:xfrm>
          <a:custGeom>
            <a:avLst/>
            <a:gdLst>
              <a:gd name="connsiteX0" fmla="*/ 885825 w 885825"/>
              <a:gd name="connsiteY0" fmla="*/ 28906 h 67006"/>
              <a:gd name="connsiteX1" fmla="*/ 819150 w 885825"/>
              <a:gd name="connsiteY1" fmla="*/ 9856 h 67006"/>
              <a:gd name="connsiteX2" fmla="*/ 466725 w 885825"/>
              <a:gd name="connsiteY2" fmla="*/ 9856 h 67006"/>
              <a:gd name="connsiteX3" fmla="*/ 381000 w 885825"/>
              <a:gd name="connsiteY3" fmla="*/ 19381 h 67006"/>
              <a:gd name="connsiteX4" fmla="*/ 66675 w 885825"/>
              <a:gd name="connsiteY4" fmla="*/ 28906 h 67006"/>
              <a:gd name="connsiteX5" fmla="*/ 0 w 885825"/>
              <a:gd name="connsiteY5" fmla="*/ 67006 h 6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5825" h="67006">
                <a:moveTo>
                  <a:pt x="885825" y="28906"/>
                </a:moveTo>
                <a:cubicBezTo>
                  <a:pt x="863600" y="22556"/>
                  <a:pt x="841950" y="13656"/>
                  <a:pt x="819150" y="9856"/>
                </a:cubicBezTo>
                <a:cubicBezTo>
                  <a:pt x="701183" y="-9805"/>
                  <a:pt x="586689" y="5242"/>
                  <a:pt x="466725" y="9856"/>
                </a:cubicBezTo>
                <a:cubicBezTo>
                  <a:pt x="438150" y="13031"/>
                  <a:pt x="409718" y="18013"/>
                  <a:pt x="381000" y="19381"/>
                </a:cubicBezTo>
                <a:cubicBezTo>
                  <a:pt x="276296" y="24367"/>
                  <a:pt x="171189" y="20866"/>
                  <a:pt x="66675" y="28906"/>
                </a:cubicBezTo>
                <a:cubicBezTo>
                  <a:pt x="11308" y="33165"/>
                  <a:pt x="15494" y="36019"/>
                  <a:pt x="0" y="67006"/>
                </a:cubicBezTo>
              </a:path>
            </a:pathLst>
          </a:cu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0" name="Szabadkézi sokszög 69"/>
          <p:cNvSpPr/>
          <p:nvPr/>
        </p:nvSpPr>
        <p:spPr>
          <a:xfrm>
            <a:off x="7171522" y="5048250"/>
            <a:ext cx="571509" cy="781050"/>
          </a:xfrm>
          <a:custGeom>
            <a:avLst/>
            <a:gdLst>
              <a:gd name="connsiteX0" fmla="*/ 571509 w 571509"/>
              <a:gd name="connsiteY0" fmla="*/ 0 h 781050"/>
              <a:gd name="connsiteX1" fmla="*/ 514359 w 571509"/>
              <a:gd name="connsiteY1" fmla="*/ 19050 h 781050"/>
              <a:gd name="connsiteX2" fmla="*/ 476259 w 571509"/>
              <a:gd name="connsiteY2" fmla="*/ 47625 h 781050"/>
              <a:gd name="connsiteX3" fmla="*/ 447684 w 571509"/>
              <a:gd name="connsiteY3" fmla="*/ 66675 h 781050"/>
              <a:gd name="connsiteX4" fmla="*/ 323859 w 571509"/>
              <a:gd name="connsiteY4" fmla="*/ 190500 h 781050"/>
              <a:gd name="connsiteX5" fmla="*/ 209559 w 571509"/>
              <a:gd name="connsiteY5" fmla="*/ 276225 h 781050"/>
              <a:gd name="connsiteX6" fmla="*/ 171459 w 571509"/>
              <a:gd name="connsiteY6" fmla="*/ 304800 h 781050"/>
              <a:gd name="connsiteX7" fmla="*/ 152409 w 571509"/>
              <a:gd name="connsiteY7" fmla="*/ 342900 h 781050"/>
              <a:gd name="connsiteX8" fmla="*/ 95259 w 571509"/>
              <a:gd name="connsiteY8" fmla="*/ 485775 h 781050"/>
              <a:gd name="connsiteX9" fmla="*/ 66684 w 571509"/>
              <a:gd name="connsiteY9" fmla="*/ 542925 h 781050"/>
              <a:gd name="connsiteX10" fmla="*/ 47634 w 571509"/>
              <a:gd name="connsiteY10" fmla="*/ 590550 h 781050"/>
              <a:gd name="connsiteX11" fmla="*/ 28584 w 571509"/>
              <a:gd name="connsiteY11" fmla="*/ 619125 h 781050"/>
              <a:gd name="connsiteX12" fmla="*/ 19059 w 571509"/>
              <a:gd name="connsiteY12" fmla="*/ 647700 h 781050"/>
              <a:gd name="connsiteX13" fmla="*/ 9 w 571509"/>
              <a:gd name="connsiteY13" fmla="*/ 78105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1509" h="781050">
                <a:moveTo>
                  <a:pt x="571509" y="0"/>
                </a:moveTo>
                <a:cubicBezTo>
                  <a:pt x="552459" y="6350"/>
                  <a:pt x="532320" y="10070"/>
                  <a:pt x="514359" y="19050"/>
                </a:cubicBezTo>
                <a:cubicBezTo>
                  <a:pt x="500160" y="26150"/>
                  <a:pt x="489177" y="38398"/>
                  <a:pt x="476259" y="47625"/>
                </a:cubicBezTo>
                <a:cubicBezTo>
                  <a:pt x="466944" y="54279"/>
                  <a:pt x="456035" y="58845"/>
                  <a:pt x="447684" y="66675"/>
                </a:cubicBezTo>
                <a:cubicBezTo>
                  <a:pt x="405100" y="106598"/>
                  <a:pt x="367144" y="151338"/>
                  <a:pt x="323859" y="190500"/>
                </a:cubicBezTo>
                <a:lnTo>
                  <a:pt x="209559" y="276225"/>
                </a:lnTo>
                <a:lnTo>
                  <a:pt x="171459" y="304800"/>
                </a:lnTo>
                <a:cubicBezTo>
                  <a:pt x="165109" y="317500"/>
                  <a:pt x="157870" y="329793"/>
                  <a:pt x="152409" y="342900"/>
                </a:cubicBezTo>
                <a:cubicBezTo>
                  <a:pt x="104445" y="458013"/>
                  <a:pt x="144235" y="379661"/>
                  <a:pt x="95259" y="485775"/>
                </a:cubicBezTo>
                <a:cubicBezTo>
                  <a:pt x="86334" y="505113"/>
                  <a:pt x="75497" y="523536"/>
                  <a:pt x="66684" y="542925"/>
                </a:cubicBezTo>
                <a:cubicBezTo>
                  <a:pt x="59609" y="558490"/>
                  <a:pt x="55280" y="575257"/>
                  <a:pt x="47634" y="590550"/>
                </a:cubicBezTo>
                <a:cubicBezTo>
                  <a:pt x="42514" y="600789"/>
                  <a:pt x="33704" y="608886"/>
                  <a:pt x="28584" y="619125"/>
                </a:cubicBezTo>
                <a:cubicBezTo>
                  <a:pt x="24094" y="628105"/>
                  <a:pt x="21028" y="637855"/>
                  <a:pt x="19059" y="647700"/>
                </a:cubicBezTo>
                <a:cubicBezTo>
                  <a:pt x="-1035" y="748170"/>
                  <a:pt x="9" y="726678"/>
                  <a:pt x="9" y="781050"/>
                </a:cubicBezTo>
              </a:path>
            </a:pathLst>
          </a:cu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1" name="Szabadkézi sokszög 70"/>
          <p:cNvSpPr/>
          <p:nvPr/>
        </p:nvSpPr>
        <p:spPr>
          <a:xfrm>
            <a:off x="7752556" y="5029200"/>
            <a:ext cx="400074" cy="933450"/>
          </a:xfrm>
          <a:custGeom>
            <a:avLst/>
            <a:gdLst>
              <a:gd name="connsiteX0" fmla="*/ 0 w 400074"/>
              <a:gd name="connsiteY0" fmla="*/ 0 h 933450"/>
              <a:gd name="connsiteX1" fmla="*/ 28575 w 400074"/>
              <a:gd name="connsiteY1" fmla="*/ 85725 h 933450"/>
              <a:gd name="connsiteX2" fmla="*/ 47625 w 400074"/>
              <a:gd name="connsiteY2" fmla="*/ 142875 h 933450"/>
              <a:gd name="connsiteX3" fmla="*/ 57150 w 400074"/>
              <a:gd name="connsiteY3" fmla="*/ 228600 h 933450"/>
              <a:gd name="connsiteX4" fmla="*/ 76200 w 400074"/>
              <a:gd name="connsiteY4" fmla="*/ 419100 h 933450"/>
              <a:gd name="connsiteX5" fmla="*/ 85725 w 400074"/>
              <a:gd name="connsiteY5" fmla="*/ 447675 h 933450"/>
              <a:gd name="connsiteX6" fmla="*/ 104775 w 400074"/>
              <a:gd name="connsiteY6" fmla="*/ 476250 h 933450"/>
              <a:gd name="connsiteX7" fmla="*/ 171450 w 400074"/>
              <a:gd name="connsiteY7" fmla="*/ 571500 h 933450"/>
              <a:gd name="connsiteX8" fmla="*/ 209550 w 400074"/>
              <a:gd name="connsiteY8" fmla="*/ 619125 h 933450"/>
              <a:gd name="connsiteX9" fmla="*/ 247650 w 400074"/>
              <a:gd name="connsiteY9" fmla="*/ 714375 h 933450"/>
              <a:gd name="connsiteX10" fmla="*/ 276225 w 400074"/>
              <a:gd name="connsiteY10" fmla="*/ 742950 h 933450"/>
              <a:gd name="connsiteX11" fmla="*/ 304800 w 400074"/>
              <a:gd name="connsiteY11" fmla="*/ 800100 h 933450"/>
              <a:gd name="connsiteX12" fmla="*/ 314325 w 400074"/>
              <a:gd name="connsiteY12" fmla="*/ 828675 h 933450"/>
              <a:gd name="connsiteX13" fmla="*/ 333375 w 400074"/>
              <a:gd name="connsiteY13" fmla="*/ 876300 h 933450"/>
              <a:gd name="connsiteX14" fmla="*/ 342900 w 400074"/>
              <a:gd name="connsiteY14" fmla="*/ 904875 h 933450"/>
              <a:gd name="connsiteX15" fmla="*/ 400050 w 400074"/>
              <a:gd name="connsiteY15" fmla="*/ 93345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0074" h="933450">
                <a:moveTo>
                  <a:pt x="0" y="0"/>
                </a:moveTo>
                <a:cubicBezTo>
                  <a:pt x="21449" y="128696"/>
                  <a:pt x="-7140" y="5365"/>
                  <a:pt x="28575" y="85725"/>
                </a:cubicBezTo>
                <a:cubicBezTo>
                  <a:pt x="36730" y="104075"/>
                  <a:pt x="47625" y="142875"/>
                  <a:pt x="47625" y="142875"/>
                </a:cubicBezTo>
                <a:cubicBezTo>
                  <a:pt x="50800" y="171450"/>
                  <a:pt x="54192" y="200002"/>
                  <a:pt x="57150" y="228600"/>
                </a:cubicBezTo>
                <a:cubicBezTo>
                  <a:pt x="63717" y="292078"/>
                  <a:pt x="67946" y="355819"/>
                  <a:pt x="76200" y="419100"/>
                </a:cubicBezTo>
                <a:cubicBezTo>
                  <a:pt x="77499" y="429056"/>
                  <a:pt x="81235" y="438695"/>
                  <a:pt x="85725" y="447675"/>
                </a:cubicBezTo>
                <a:cubicBezTo>
                  <a:pt x="90845" y="457914"/>
                  <a:pt x="99293" y="466200"/>
                  <a:pt x="104775" y="476250"/>
                </a:cubicBezTo>
                <a:cubicBezTo>
                  <a:pt x="154169" y="566805"/>
                  <a:pt x="116757" y="535038"/>
                  <a:pt x="171450" y="571500"/>
                </a:cubicBezTo>
                <a:cubicBezTo>
                  <a:pt x="194192" y="639725"/>
                  <a:pt x="161679" y="561680"/>
                  <a:pt x="209550" y="619125"/>
                </a:cubicBezTo>
                <a:cubicBezTo>
                  <a:pt x="233497" y="647862"/>
                  <a:pt x="229884" y="682396"/>
                  <a:pt x="247650" y="714375"/>
                </a:cubicBezTo>
                <a:cubicBezTo>
                  <a:pt x="254192" y="726150"/>
                  <a:pt x="266700" y="733425"/>
                  <a:pt x="276225" y="742950"/>
                </a:cubicBezTo>
                <a:cubicBezTo>
                  <a:pt x="300166" y="814774"/>
                  <a:pt x="267871" y="726242"/>
                  <a:pt x="304800" y="800100"/>
                </a:cubicBezTo>
                <a:cubicBezTo>
                  <a:pt x="309290" y="809080"/>
                  <a:pt x="310800" y="819274"/>
                  <a:pt x="314325" y="828675"/>
                </a:cubicBezTo>
                <a:cubicBezTo>
                  <a:pt x="320328" y="844684"/>
                  <a:pt x="327372" y="860291"/>
                  <a:pt x="333375" y="876300"/>
                </a:cubicBezTo>
                <a:cubicBezTo>
                  <a:pt x="336900" y="885701"/>
                  <a:pt x="334730" y="899039"/>
                  <a:pt x="342900" y="904875"/>
                </a:cubicBezTo>
                <a:cubicBezTo>
                  <a:pt x="403062" y="947848"/>
                  <a:pt x="400050" y="900221"/>
                  <a:pt x="400050" y="933450"/>
                </a:cubicBezTo>
              </a:path>
            </a:pathLst>
          </a:cu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2" name="Szabadkézi sokszög 71"/>
          <p:cNvSpPr/>
          <p:nvPr/>
        </p:nvSpPr>
        <p:spPr>
          <a:xfrm>
            <a:off x="7812360" y="5013176"/>
            <a:ext cx="876300" cy="219075"/>
          </a:xfrm>
          <a:custGeom>
            <a:avLst/>
            <a:gdLst>
              <a:gd name="connsiteX0" fmla="*/ 0 w 876300"/>
              <a:gd name="connsiteY0" fmla="*/ 0 h 219075"/>
              <a:gd name="connsiteX1" fmla="*/ 238125 w 876300"/>
              <a:gd name="connsiteY1" fmla="*/ 19050 h 219075"/>
              <a:gd name="connsiteX2" fmla="*/ 276225 w 876300"/>
              <a:gd name="connsiteY2" fmla="*/ 28575 h 219075"/>
              <a:gd name="connsiteX3" fmla="*/ 381000 w 876300"/>
              <a:gd name="connsiteY3" fmla="*/ 76200 h 219075"/>
              <a:gd name="connsiteX4" fmla="*/ 447675 w 876300"/>
              <a:gd name="connsiteY4" fmla="*/ 142875 h 219075"/>
              <a:gd name="connsiteX5" fmla="*/ 485775 w 876300"/>
              <a:gd name="connsiteY5" fmla="*/ 171450 h 219075"/>
              <a:gd name="connsiteX6" fmla="*/ 600075 w 876300"/>
              <a:gd name="connsiteY6" fmla="*/ 219075 h 219075"/>
              <a:gd name="connsiteX7" fmla="*/ 828675 w 876300"/>
              <a:gd name="connsiteY7" fmla="*/ 209550 h 219075"/>
              <a:gd name="connsiteX8" fmla="*/ 857250 w 876300"/>
              <a:gd name="connsiteY8" fmla="*/ 200025 h 219075"/>
              <a:gd name="connsiteX9" fmla="*/ 876300 w 876300"/>
              <a:gd name="connsiteY9" fmla="*/ 1809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6300" h="219075">
                <a:moveTo>
                  <a:pt x="0" y="0"/>
                </a:moveTo>
                <a:cubicBezTo>
                  <a:pt x="117670" y="6193"/>
                  <a:pt x="147793" y="984"/>
                  <a:pt x="238125" y="19050"/>
                </a:cubicBezTo>
                <a:cubicBezTo>
                  <a:pt x="250962" y="21617"/>
                  <a:pt x="263922" y="24101"/>
                  <a:pt x="276225" y="28575"/>
                </a:cubicBezTo>
                <a:cubicBezTo>
                  <a:pt x="317986" y="43761"/>
                  <a:pt x="343566" y="57483"/>
                  <a:pt x="381000" y="76200"/>
                </a:cubicBezTo>
                <a:cubicBezTo>
                  <a:pt x="433432" y="141740"/>
                  <a:pt x="398141" y="107493"/>
                  <a:pt x="447675" y="142875"/>
                </a:cubicBezTo>
                <a:cubicBezTo>
                  <a:pt x="460593" y="152102"/>
                  <a:pt x="471361" y="164797"/>
                  <a:pt x="485775" y="171450"/>
                </a:cubicBezTo>
                <a:cubicBezTo>
                  <a:pt x="642726" y="243889"/>
                  <a:pt x="523496" y="168022"/>
                  <a:pt x="600075" y="219075"/>
                </a:cubicBezTo>
                <a:cubicBezTo>
                  <a:pt x="676275" y="215900"/>
                  <a:pt x="752617" y="215184"/>
                  <a:pt x="828675" y="209550"/>
                </a:cubicBezTo>
                <a:cubicBezTo>
                  <a:pt x="838688" y="208808"/>
                  <a:pt x="848641" y="205191"/>
                  <a:pt x="857250" y="200025"/>
                </a:cubicBezTo>
                <a:cubicBezTo>
                  <a:pt x="864951" y="195405"/>
                  <a:pt x="869950" y="187325"/>
                  <a:pt x="876300" y="180975"/>
                </a:cubicBezTo>
              </a:path>
            </a:pathLst>
          </a:cu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9" name="Ellipszis 78"/>
          <p:cNvSpPr/>
          <p:nvPr/>
        </p:nvSpPr>
        <p:spPr>
          <a:xfrm rot="1734998">
            <a:off x="7961696" y="3293144"/>
            <a:ext cx="559668" cy="182253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6" name="Ellipszis 85"/>
          <p:cNvSpPr/>
          <p:nvPr/>
        </p:nvSpPr>
        <p:spPr>
          <a:xfrm rot="3244603">
            <a:off x="8000118" y="4070253"/>
            <a:ext cx="340779" cy="1171156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87" name="Egyenes összekötő 86"/>
          <p:cNvCxnSpPr>
            <a:stCxn id="86" idx="4"/>
          </p:cNvCxnSpPr>
          <p:nvPr/>
        </p:nvCxnSpPr>
        <p:spPr>
          <a:xfrm flipH="1" flipV="1">
            <a:off x="7650088" y="2060848"/>
            <a:ext cx="46217" cy="2938543"/>
          </a:xfrm>
          <a:prstGeom prst="line">
            <a:avLst/>
          </a:prstGeom>
          <a:ln w="117475" cap="rnd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Ellipszis 84"/>
          <p:cNvSpPr/>
          <p:nvPr/>
        </p:nvSpPr>
        <p:spPr>
          <a:xfrm rot="19336661">
            <a:off x="6853147" y="3382340"/>
            <a:ext cx="559668" cy="182253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076" name="Picture 4" descr="C:\Users\Illyés Zoltán\Desktop\Pali\Flower_of_Bee_Orchid_Ophrys_apifer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0" y="1564506"/>
            <a:ext cx="979462" cy="111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llyés Zoltán\Desktop\Pali\Flower_of_Bee_Orchid_Ophrys_apifer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517" y="1890025"/>
            <a:ext cx="1363340" cy="125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églalap 90"/>
          <p:cNvSpPr/>
          <p:nvPr/>
        </p:nvSpPr>
        <p:spPr>
          <a:xfrm>
            <a:off x="152102" y="2286794"/>
            <a:ext cx="55686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 smtClean="0"/>
              <a:t>Mivel a kapcsolat a gombának is előnyös </a:t>
            </a:r>
            <a:r>
              <a:rPr lang="hu-HU" sz="1400" dirty="0" smtClean="0"/>
              <a:t>(ő is kap különböző anyagokat az orchideától)</a:t>
            </a:r>
            <a:r>
              <a:rPr lang="hu-HU" dirty="0" smtClean="0"/>
              <a:t>, így ez a kapcsolat </a:t>
            </a:r>
            <a:r>
              <a:rPr lang="hu-HU" b="1" dirty="0" smtClean="0">
                <a:solidFill>
                  <a:srgbClr val="FF0000"/>
                </a:solidFill>
              </a:rPr>
              <a:t>szimbiózis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92" name="Téglalap 91"/>
          <p:cNvSpPr/>
          <p:nvPr/>
        </p:nvSpPr>
        <p:spPr>
          <a:xfrm>
            <a:off x="194878" y="2948280"/>
            <a:ext cx="55686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 smtClean="0"/>
              <a:t>A kapcsolat formáját tekintve pedig </a:t>
            </a:r>
            <a:r>
              <a:rPr lang="hu-HU" b="1" i="1" dirty="0" err="1" smtClean="0">
                <a:solidFill>
                  <a:srgbClr val="FF0000"/>
                </a:solidFill>
              </a:rPr>
              <a:t>endomikorrhiza</a:t>
            </a:r>
            <a:r>
              <a:rPr lang="hu-HU" dirty="0" smtClean="0"/>
              <a:t>.</a:t>
            </a:r>
            <a:endParaRPr lang="hu-HU" dirty="0"/>
          </a:p>
        </p:txBody>
      </p:sp>
      <p:cxnSp>
        <p:nvCxnSpPr>
          <p:cNvPr id="89" name="Egyenes összekötő nyíllal 88"/>
          <p:cNvCxnSpPr>
            <a:stCxn id="90" idx="3"/>
          </p:cNvCxnSpPr>
          <p:nvPr/>
        </p:nvCxnSpPr>
        <p:spPr>
          <a:xfrm flipV="1">
            <a:off x="2608824" y="3271449"/>
            <a:ext cx="1171088" cy="51517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Szövegdoboz 89"/>
          <p:cNvSpPr txBox="1"/>
          <p:nvPr/>
        </p:nvSpPr>
        <p:spPr>
          <a:xfrm>
            <a:off x="107504" y="3494239"/>
            <a:ext cx="2501320" cy="5847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i="1" dirty="0" err="1" smtClean="0">
                <a:solidFill>
                  <a:srgbClr val="FF0000"/>
                </a:solidFill>
              </a:rPr>
              <a:t>endo</a:t>
            </a:r>
            <a:r>
              <a:rPr lang="hu-HU" dirty="0" smtClean="0"/>
              <a:t>: belső </a:t>
            </a:r>
            <a:r>
              <a:rPr lang="hu-HU" sz="1400" dirty="0" smtClean="0"/>
              <a:t>(a gyökérsejtek belsejébe hatol a gomba </a:t>
            </a:r>
            <a:r>
              <a:rPr lang="hu-HU" sz="1400" dirty="0" err="1" smtClean="0"/>
              <a:t>hifája</a:t>
            </a:r>
            <a:r>
              <a:rPr lang="hu-HU" sz="1400" dirty="0" smtClean="0"/>
              <a:t>)</a:t>
            </a:r>
            <a:endParaRPr lang="hu-HU" sz="1400" dirty="0"/>
          </a:p>
        </p:txBody>
      </p:sp>
      <p:cxnSp>
        <p:nvCxnSpPr>
          <p:cNvPr id="103" name="Egyenes összekötő nyíllal 102"/>
          <p:cNvCxnSpPr>
            <a:stCxn id="104" idx="0"/>
          </p:cNvCxnSpPr>
          <p:nvPr/>
        </p:nvCxnSpPr>
        <p:spPr>
          <a:xfrm flipV="1">
            <a:off x="3699128" y="3271447"/>
            <a:ext cx="584840" cy="4681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Szövegdoboz 103"/>
          <p:cNvSpPr txBox="1"/>
          <p:nvPr/>
        </p:nvSpPr>
        <p:spPr>
          <a:xfrm>
            <a:off x="2754248" y="3739627"/>
            <a:ext cx="1889760" cy="101566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b="1" i="1">
                <a:solidFill>
                  <a:srgbClr val="FF0000"/>
                </a:solidFill>
              </a:defRPr>
            </a:lvl1pPr>
          </a:lstStyle>
          <a:p>
            <a:r>
              <a:rPr lang="hu-HU" dirty="0" err="1"/>
              <a:t>miko</a:t>
            </a:r>
            <a:r>
              <a:rPr lang="hu-HU" dirty="0"/>
              <a:t>: </a:t>
            </a:r>
            <a:r>
              <a:rPr lang="hu-HU" b="0" i="0" dirty="0">
                <a:solidFill>
                  <a:schemeClr val="tx1"/>
                </a:solidFill>
              </a:rPr>
              <a:t>gomba </a:t>
            </a:r>
            <a:r>
              <a:rPr lang="hu-HU" sz="1400" b="0" i="0" dirty="0">
                <a:solidFill>
                  <a:schemeClr val="tx1"/>
                </a:solidFill>
              </a:rPr>
              <a:t>(mikológia = gombatan; </a:t>
            </a:r>
            <a:r>
              <a:rPr lang="hu-HU" sz="1400" b="0" i="0" dirty="0" err="1">
                <a:solidFill>
                  <a:schemeClr val="tx1"/>
                </a:solidFill>
              </a:rPr>
              <a:t>mikológus</a:t>
            </a:r>
            <a:r>
              <a:rPr lang="hu-HU" sz="1400" b="0" i="0" dirty="0">
                <a:solidFill>
                  <a:schemeClr val="tx1"/>
                </a:solidFill>
              </a:rPr>
              <a:t> = gombász szakember)</a:t>
            </a:r>
          </a:p>
        </p:txBody>
      </p:sp>
      <p:sp>
        <p:nvSpPr>
          <p:cNvPr id="109" name="Szövegdoboz 108"/>
          <p:cNvSpPr txBox="1"/>
          <p:nvPr/>
        </p:nvSpPr>
        <p:spPr>
          <a:xfrm>
            <a:off x="4689599" y="3624717"/>
            <a:ext cx="1754609" cy="5847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i="1" dirty="0" err="1" smtClean="0">
                <a:solidFill>
                  <a:srgbClr val="FF0000"/>
                </a:solidFill>
              </a:rPr>
              <a:t>rhiza</a:t>
            </a:r>
            <a:r>
              <a:rPr lang="hu-HU" dirty="0" smtClean="0"/>
              <a:t>: gyökér</a:t>
            </a:r>
            <a:r>
              <a:rPr lang="hu-HU" sz="1400" dirty="0" smtClean="0"/>
              <a:t> (</a:t>
            </a:r>
            <a:r>
              <a:rPr lang="hu-HU" sz="1400" dirty="0" err="1" smtClean="0"/>
              <a:t>rhizóma</a:t>
            </a:r>
            <a:r>
              <a:rPr lang="hu-HU" sz="1400" dirty="0" smtClean="0"/>
              <a:t> = gyöktörzs) </a:t>
            </a:r>
            <a:endParaRPr lang="hu-HU" sz="1400" dirty="0"/>
          </a:p>
        </p:txBody>
      </p:sp>
      <p:cxnSp>
        <p:nvCxnSpPr>
          <p:cNvPr id="110" name="Egyenes összekötő nyíllal 109"/>
          <p:cNvCxnSpPr>
            <a:stCxn id="109" idx="0"/>
          </p:cNvCxnSpPr>
          <p:nvPr/>
        </p:nvCxnSpPr>
        <p:spPr>
          <a:xfrm flipH="1" flipV="1">
            <a:off x="4941119" y="3271447"/>
            <a:ext cx="625785" cy="35327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954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000"/>
                            </p:stCondLst>
                            <p:childTnLst>
                              <p:par>
                                <p:cTn id="1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50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28" grpId="0" animBg="1"/>
      <p:bldP spid="29" grpId="0" animBg="1"/>
      <p:bldP spid="31" grpId="0" animBg="1"/>
      <p:bldP spid="30" grpId="0" animBg="1"/>
      <p:bldP spid="33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0" grpId="0" animBg="1"/>
      <p:bldP spid="81" grpId="0" animBg="1"/>
      <p:bldP spid="83" grpId="0" animBg="1"/>
      <p:bldP spid="32" grpId="0" animBg="1"/>
      <p:bldP spid="36" grpId="0" animBg="1"/>
      <p:bldP spid="35" grpId="0" animBg="1"/>
      <p:bldP spid="70" grpId="0" animBg="1"/>
      <p:bldP spid="71" grpId="0" animBg="1"/>
      <p:bldP spid="72" grpId="0" animBg="1"/>
      <p:bldP spid="79" grpId="0" animBg="1"/>
      <p:bldP spid="86" grpId="0" animBg="1"/>
      <p:bldP spid="85" grpId="0" animBg="1"/>
      <p:bldP spid="91" grpId="0"/>
      <p:bldP spid="92" grpId="0"/>
      <p:bldP spid="90" grpId="0" animBg="1"/>
      <p:bldP spid="104" grpId="0" animBg="1"/>
      <p:bldP spid="10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Egyenes összekötő 86"/>
          <p:cNvCxnSpPr>
            <a:stCxn id="86" idx="4"/>
          </p:cNvCxnSpPr>
          <p:nvPr/>
        </p:nvCxnSpPr>
        <p:spPr>
          <a:xfrm flipH="1" flipV="1">
            <a:off x="7650088" y="2060848"/>
            <a:ext cx="46217" cy="2938543"/>
          </a:xfrm>
          <a:prstGeom prst="line">
            <a:avLst/>
          </a:prstGeom>
          <a:ln w="117475" cap="rnd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gyenes összekötő 104"/>
          <p:cNvCxnSpPr/>
          <p:nvPr/>
        </p:nvCxnSpPr>
        <p:spPr>
          <a:xfrm flipH="1" flipV="1">
            <a:off x="7649686" y="2060848"/>
            <a:ext cx="46217" cy="2938543"/>
          </a:xfrm>
          <a:prstGeom prst="line">
            <a:avLst/>
          </a:prstGeom>
          <a:ln w="117475" cap="rnd">
            <a:solidFill>
              <a:srgbClr val="CFC06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églalap 7"/>
          <p:cNvSpPr/>
          <p:nvPr/>
        </p:nvSpPr>
        <p:spPr>
          <a:xfrm>
            <a:off x="0" y="4947084"/>
            <a:ext cx="5148064" cy="19168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444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0" y="0"/>
            <a:ext cx="208823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Monotype Corsiva" panose="03010101010201010101" pitchFamily="66" charset="0"/>
              </a:rPr>
              <a:t>Orchideák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6156176" y="5111"/>
            <a:ext cx="2987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pPr algn="r"/>
            <a:r>
              <a:rPr lang="hu-HU" dirty="0" smtClean="0"/>
              <a:t>Ökológia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061386" y="548680"/>
            <a:ext cx="2302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Tápanyagforgalom</a:t>
            </a:r>
            <a:endParaRPr lang="hu-HU" b="1" dirty="0"/>
          </a:p>
        </p:txBody>
      </p:sp>
      <p:sp>
        <p:nvSpPr>
          <p:cNvPr id="31" name="Téglalap 30"/>
          <p:cNvSpPr/>
          <p:nvPr/>
        </p:nvSpPr>
        <p:spPr>
          <a:xfrm>
            <a:off x="5148064" y="4941168"/>
            <a:ext cx="3995936" cy="19168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444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52" name="Csoportba foglalás 51"/>
          <p:cNvGrpSpPr/>
          <p:nvPr/>
        </p:nvGrpSpPr>
        <p:grpSpPr>
          <a:xfrm>
            <a:off x="5186982" y="4991100"/>
            <a:ext cx="1895773" cy="1628775"/>
            <a:chOff x="152102" y="4991100"/>
            <a:chExt cx="1895773" cy="1628775"/>
          </a:xfrm>
        </p:grpSpPr>
        <p:sp>
          <p:nvSpPr>
            <p:cNvPr id="53" name="Szabadkézi sokszög 52"/>
            <p:cNvSpPr/>
            <p:nvPr/>
          </p:nvSpPr>
          <p:spPr>
            <a:xfrm>
              <a:off x="1038225" y="4991100"/>
              <a:ext cx="1009650" cy="790575"/>
            </a:xfrm>
            <a:custGeom>
              <a:avLst/>
              <a:gdLst>
                <a:gd name="connsiteX0" fmla="*/ 0 w 1009650"/>
                <a:gd name="connsiteY0" fmla="*/ 0 h 790575"/>
                <a:gd name="connsiteX1" fmla="*/ 47625 w 1009650"/>
                <a:gd name="connsiteY1" fmla="*/ 57150 h 790575"/>
                <a:gd name="connsiteX2" fmla="*/ 57150 w 1009650"/>
                <a:gd name="connsiteY2" fmla="*/ 85725 h 790575"/>
                <a:gd name="connsiteX3" fmla="*/ 76200 w 1009650"/>
                <a:gd name="connsiteY3" fmla="*/ 161925 h 790575"/>
                <a:gd name="connsiteX4" fmla="*/ 95250 w 1009650"/>
                <a:gd name="connsiteY4" fmla="*/ 219075 h 790575"/>
                <a:gd name="connsiteX5" fmla="*/ 123825 w 1009650"/>
                <a:gd name="connsiteY5" fmla="*/ 314325 h 790575"/>
                <a:gd name="connsiteX6" fmla="*/ 180975 w 1009650"/>
                <a:gd name="connsiteY6" fmla="*/ 400050 h 790575"/>
                <a:gd name="connsiteX7" fmla="*/ 200025 w 1009650"/>
                <a:gd name="connsiteY7" fmla="*/ 428625 h 790575"/>
                <a:gd name="connsiteX8" fmla="*/ 238125 w 1009650"/>
                <a:gd name="connsiteY8" fmla="*/ 438150 h 790575"/>
                <a:gd name="connsiteX9" fmla="*/ 276225 w 1009650"/>
                <a:gd name="connsiteY9" fmla="*/ 466725 h 790575"/>
                <a:gd name="connsiteX10" fmla="*/ 323850 w 1009650"/>
                <a:gd name="connsiteY10" fmla="*/ 476250 h 790575"/>
                <a:gd name="connsiteX11" fmla="*/ 571500 w 1009650"/>
                <a:gd name="connsiteY11" fmla="*/ 485775 h 790575"/>
                <a:gd name="connsiteX12" fmla="*/ 628650 w 1009650"/>
                <a:gd name="connsiteY12" fmla="*/ 504825 h 790575"/>
                <a:gd name="connsiteX13" fmla="*/ 685800 w 1009650"/>
                <a:gd name="connsiteY13" fmla="*/ 514350 h 790575"/>
                <a:gd name="connsiteX14" fmla="*/ 781050 w 1009650"/>
                <a:gd name="connsiteY14" fmla="*/ 552450 h 790575"/>
                <a:gd name="connsiteX15" fmla="*/ 809625 w 1009650"/>
                <a:gd name="connsiteY15" fmla="*/ 581025 h 790575"/>
                <a:gd name="connsiteX16" fmla="*/ 828675 w 1009650"/>
                <a:gd name="connsiteY16" fmla="*/ 628650 h 790575"/>
                <a:gd name="connsiteX17" fmla="*/ 885825 w 1009650"/>
                <a:gd name="connsiteY17" fmla="*/ 676275 h 790575"/>
                <a:gd name="connsiteX18" fmla="*/ 942975 w 1009650"/>
                <a:gd name="connsiteY18" fmla="*/ 714375 h 790575"/>
                <a:gd name="connsiteX19" fmla="*/ 971550 w 1009650"/>
                <a:gd name="connsiteY19" fmla="*/ 742950 h 790575"/>
                <a:gd name="connsiteX20" fmla="*/ 981075 w 1009650"/>
                <a:gd name="connsiteY20" fmla="*/ 771525 h 790575"/>
                <a:gd name="connsiteX21" fmla="*/ 1009650 w 1009650"/>
                <a:gd name="connsiteY21" fmla="*/ 790575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9650" h="790575">
                  <a:moveTo>
                    <a:pt x="0" y="0"/>
                  </a:moveTo>
                  <a:cubicBezTo>
                    <a:pt x="15875" y="19050"/>
                    <a:pt x="33870" y="36517"/>
                    <a:pt x="47625" y="57150"/>
                  </a:cubicBezTo>
                  <a:cubicBezTo>
                    <a:pt x="53194" y="65504"/>
                    <a:pt x="54508" y="76039"/>
                    <a:pt x="57150" y="85725"/>
                  </a:cubicBezTo>
                  <a:cubicBezTo>
                    <a:pt x="64039" y="110984"/>
                    <a:pt x="69007" y="136751"/>
                    <a:pt x="76200" y="161925"/>
                  </a:cubicBezTo>
                  <a:cubicBezTo>
                    <a:pt x="81717" y="181233"/>
                    <a:pt x="89260" y="199909"/>
                    <a:pt x="95250" y="219075"/>
                  </a:cubicBezTo>
                  <a:cubicBezTo>
                    <a:pt x="105137" y="250714"/>
                    <a:pt x="111514" y="283548"/>
                    <a:pt x="123825" y="314325"/>
                  </a:cubicBezTo>
                  <a:cubicBezTo>
                    <a:pt x="135537" y="343605"/>
                    <a:pt x="162756" y="374543"/>
                    <a:pt x="180975" y="400050"/>
                  </a:cubicBezTo>
                  <a:cubicBezTo>
                    <a:pt x="187629" y="409365"/>
                    <a:pt x="190500" y="422275"/>
                    <a:pt x="200025" y="428625"/>
                  </a:cubicBezTo>
                  <a:cubicBezTo>
                    <a:pt x="210917" y="435887"/>
                    <a:pt x="225425" y="434975"/>
                    <a:pt x="238125" y="438150"/>
                  </a:cubicBezTo>
                  <a:cubicBezTo>
                    <a:pt x="250825" y="447675"/>
                    <a:pt x="261718" y="460278"/>
                    <a:pt x="276225" y="466725"/>
                  </a:cubicBezTo>
                  <a:cubicBezTo>
                    <a:pt x="291019" y="473300"/>
                    <a:pt x="307694" y="475208"/>
                    <a:pt x="323850" y="476250"/>
                  </a:cubicBezTo>
                  <a:cubicBezTo>
                    <a:pt x="406290" y="481569"/>
                    <a:pt x="488950" y="482600"/>
                    <a:pt x="571500" y="485775"/>
                  </a:cubicBezTo>
                  <a:cubicBezTo>
                    <a:pt x="590550" y="492125"/>
                    <a:pt x="609169" y="499955"/>
                    <a:pt x="628650" y="504825"/>
                  </a:cubicBezTo>
                  <a:cubicBezTo>
                    <a:pt x="647386" y="509509"/>
                    <a:pt x="667064" y="509666"/>
                    <a:pt x="685800" y="514350"/>
                  </a:cubicBezTo>
                  <a:cubicBezTo>
                    <a:pt x="707153" y="519688"/>
                    <a:pt x="759826" y="537290"/>
                    <a:pt x="781050" y="552450"/>
                  </a:cubicBezTo>
                  <a:cubicBezTo>
                    <a:pt x="792011" y="560280"/>
                    <a:pt x="800100" y="571500"/>
                    <a:pt x="809625" y="581025"/>
                  </a:cubicBezTo>
                  <a:cubicBezTo>
                    <a:pt x="815975" y="596900"/>
                    <a:pt x="817994" y="615299"/>
                    <a:pt x="828675" y="628650"/>
                  </a:cubicBezTo>
                  <a:cubicBezTo>
                    <a:pt x="844166" y="648014"/>
                    <a:pt x="867291" y="659800"/>
                    <a:pt x="885825" y="676275"/>
                  </a:cubicBezTo>
                  <a:cubicBezTo>
                    <a:pt x="928634" y="714328"/>
                    <a:pt x="896303" y="698818"/>
                    <a:pt x="942975" y="714375"/>
                  </a:cubicBezTo>
                  <a:cubicBezTo>
                    <a:pt x="952500" y="723900"/>
                    <a:pt x="964078" y="731742"/>
                    <a:pt x="971550" y="742950"/>
                  </a:cubicBezTo>
                  <a:cubicBezTo>
                    <a:pt x="977119" y="751304"/>
                    <a:pt x="974803" y="763685"/>
                    <a:pt x="981075" y="771525"/>
                  </a:cubicBezTo>
                  <a:cubicBezTo>
                    <a:pt x="988226" y="780464"/>
                    <a:pt x="1009650" y="790575"/>
                    <a:pt x="1009650" y="790575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4" name="Szabadkézi sokszög 53"/>
            <p:cNvSpPr/>
            <p:nvPr/>
          </p:nvSpPr>
          <p:spPr>
            <a:xfrm>
              <a:off x="981075" y="5038725"/>
              <a:ext cx="466725" cy="1181136"/>
            </a:xfrm>
            <a:custGeom>
              <a:avLst/>
              <a:gdLst>
                <a:gd name="connsiteX0" fmla="*/ 0 w 466725"/>
                <a:gd name="connsiteY0" fmla="*/ 0 h 1181136"/>
                <a:gd name="connsiteX1" fmla="*/ 9525 w 466725"/>
                <a:gd name="connsiteY1" fmla="*/ 228600 h 1181136"/>
                <a:gd name="connsiteX2" fmla="*/ 38100 w 466725"/>
                <a:gd name="connsiteY2" fmla="*/ 257175 h 1181136"/>
                <a:gd name="connsiteX3" fmla="*/ 76200 w 466725"/>
                <a:gd name="connsiteY3" fmla="*/ 295275 h 1181136"/>
                <a:gd name="connsiteX4" fmla="*/ 95250 w 466725"/>
                <a:gd name="connsiteY4" fmla="*/ 323850 h 1181136"/>
                <a:gd name="connsiteX5" fmla="*/ 76200 w 466725"/>
                <a:gd name="connsiteY5" fmla="*/ 466725 h 1181136"/>
                <a:gd name="connsiteX6" fmla="*/ 66675 w 466725"/>
                <a:gd name="connsiteY6" fmla="*/ 495300 h 1181136"/>
                <a:gd name="connsiteX7" fmla="*/ 57150 w 466725"/>
                <a:gd name="connsiteY7" fmla="*/ 533400 h 1181136"/>
                <a:gd name="connsiteX8" fmla="*/ 76200 w 466725"/>
                <a:gd name="connsiteY8" fmla="*/ 676275 h 1181136"/>
                <a:gd name="connsiteX9" fmla="*/ 152400 w 466725"/>
                <a:gd name="connsiteY9" fmla="*/ 723900 h 1181136"/>
                <a:gd name="connsiteX10" fmla="*/ 190500 w 466725"/>
                <a:gd name="connsiteY10" fmla="*/ 742950 h 1181136"/>
                <a:gd name="connsiteX11" fmla="*/ 266700 w 466725"/>
                <a:gd name="connsiteY11" fmla="*/ 762000 h 1181136"/>
                <a:gd name="connsiteX12" fmla="*/ 333375 w 466725"/>
                <a:gd name="connsiteY12" fmla="*/ 790575 h 1181136"/>
                <a:gd name="connsiteX13" fmla="*/ 304800 w 466725"/>
                <a:gd name="connsiteY13" fmla="*/ 952500 h 1181136"/>
                <a:gd name="connsiteX14" fmla="*/ 295275 w 466725"/>
                <a:gd name="connsiteY14" fmla="*/ 990600 h 1181136"/>
                <a:gd name="connsiteX15" fmla="*/ 304800 w 466725"/>
                <a:gd name="connsiteY15" fmla="*/ 1057275 h 1181136"/>
                <a:gd name="connsiteX16" fmla="*/ 323850 w 466725"/>
                <a:gd name="connsiteY16" fmla="*/ 1085850 h 1181136"/>
                <a:gd name="connsiteX17" fmla="*/ 381000 w 466725"/>
                <a:gd name="connsiteY17" fmla="*/ 1123950 h 1181136"/>
                <a:gd name="connsiteX18" fmla="*/ 428625 w 466725"/>
                <a:gd name="connsiteY18" fmla="*/ 1162050 h 1181136"/>
                <a:gd name="connsiteX19" fmla="*/ 466725 w 466725"/>
                <a:gd name="connsiteY19" fmla="*/ 1181100 h 118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6725" h="1181136">
                  <a:moveTo>
                    <a:pt x="0" y="0"/>
                  </a:moveTo>
                  <a:cubicBezTo>
                    <a:pt x="3175" y="76200"/>
                    <a:pt x="-1652" y="153157"/>
                    <a:pt x="9525" y="228600"/>
                  </a:cubicBezTo>
                  <a:cubicBezTo>
                    <a:pt x="11499" y="241925"/>
                    <a:pt x="30628" y="245967"/>
                    <a:pt x="38100" y="257175"/>
                  </a:cubicBezTo>
                  <a:cubicBezTo>
                    <a:pt x="67129" y="300718"/>
                    <a:pt x="21771" y="277132"/>
                    <a:pt x="76200" y="295275"/>
                  </a:cubicBezTo>
                  <a:cubicBezTo>
                    <a:pt x="82550" y="304800"/>
                    <a:pt x="95250" y="312402"/>
                    <a:pt x="95250" y="323850"/>
                  </a:cubicBezTo>
                  <a:cubicBezTo>
                    <a:pt x="95250" y="371896"/>
                    <a:pt x="84099" y="419332"/>
                    <a:pt x="76200" y="466725"/>
                  </a:cubicBezTo>
                  <a:cubicBezTo>
                    <a:pt x="74549" y="476629"/>
                    <a:pt x="69433" y="485646"/>
                    <a:pt x="66675" y="495300"/>
                  </a:cubicBezTo>
                  <a:cubicBezTo>
                    <a:pt x="63079" y="507887"/>
                    <a:pt x="60325" y="520700"/>
                    <a:pt x="57150" y="533400"/>
                  </a:cubicBezTo>
                  <a:cubicBezTo>
                    <a:pt x="63500" y="581025"/>
                    <a:pt x="63341" y="629981"/>
                    <a:pt x="76200" y="676275"/>
                  </a:cubicBezTo>
                  <a:cubicBezTo>
                    <a:pt x="84027" y="704451"/>
                    <a:pt x="133950" y="715700"/>
                    <a:pt x="152400" y="723900"/>
                  </a:cubicBezTo>
                  <a:cubicBezTo>
                    <a:pt x="165375" y="729667"/>
                    <a:pt x="177030" y="738460"/>
                    <a:pt x="190500" y="742950"/>
                  </a:cubicBezTo>
                  <a:cubicBezTo>
                    <a:pt x="223106" y="753819"/>
                    <a:pt x="238187" y="747743"/>
                    <a:pt x="266700" y="762000"/>
                  </a:cubicBezTo>
                  <a:cubicBezTo>
                    <a:pt x="332479" y="794889"/>
                    <a:pt x="254081" y="770751"/>
                    <a:pt x="333375" y="790575"/>
                  </a:cubicBezTo>
                  <a:cubicBezTo>
                    <a:pt x="308125" y="866324"/>
                    <a:pt x="332093" y="788741"/>
                    <a:pt x="304800" y="952500"/>
                  </a:cubicBezTo>
                  <a:cubicBezTo>
                    <a:pt x="302648" y="965413"/>
                    <a:pt x="298450" y="977900"/>
                    <a:pt x="295275" y="990600"/>
                  </a:cubicBezTo>
                  <a:cubicBezTo>
                    <a:pt x="298450" y="1012825"/>
                    <a:pt x="298349" y="1035771"/>
                    <a:pt x="304800" y="1057275"/>
                  </a:cubicBezTo>
                  <a:cubicBezTo>
                    <a:pt x="308089" y="1068240"/>
                    <a:pt x="315235" y="1078312"/>
                    <a:pt x="323850" y="1085850"/>
                  </a:cubicBezTo>
                  <a:cubicBezTo>
                    <a:pt x="341080" y="1100927"/>
                    <a:pt x="363122" y="1109647"/>
                    <a:pt x="381000" y="1123950"/>
                  </a:cubicBezTo>
                  <a:cubicBezTo>
                    <a:pt x="396875" y="1136650"/>
                    <a:pt x="412361" y="1149852"/>
                    <a:pt x="428625" y="1162050"/>
                  </a:cubicBezTo>
                  <a:cubicBezTo>
                    <a:pt x="456373" y="1182861"/>
                    <a:pt x="446714" y="1181100"/>
                    <a:pt x="466725" y="118110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5" name="Szabadkézi sokszög 54"/>
            <p:cNvSpPr/>
            <p:nvPr/>
          </p:nvSpPr>
          <p:spPr>
            <a:xfrm>
              <a:off x="398990" y="5029200"/>
              <a:ext cx="458260" cy="1447800"/>
            </a:xfrm>
            <a:custGeom>
              <a:avLst/>
              <a:gdLst>
                <a:gd name="connsiteX0" fmla="*/ 458260 w 458260"/>
                <a:gd name="connsiteY0" fmla="*/ 0 h 1447800"/>
                <a:gd name="connsiteX1" fmla="*/ 410635 w 458260"/>
                <a:gd name="connsiteY1" fmla="*/ 76200 h 1447800"/>
                <a:gd name="connsiteX2" fmla="*/ 382060 w 458260"/>
                <a:gd name="connsiteY2" fmla="*/ 133350 h 1447800"/>
                <a:gd name="connsiteX3" fmla="*/ 372535 w 458260"/>
                <a:gd name="connsiteY3" fmla="*/ 257175 h 1447800"/>
                <a:gd name="connsiteX4" fmla="*/ 353485 w 458260"/>
                <a:gd name="connsiteY4" fmla="*/ 314325 h 1447800"/>
                <a:gd name="connsiteX5" fmla="*/ 315385 w 458260"/>
                <a:gd name="connsiteY5" fmla="*/ 400050 h 1447800"/>
                <a:gd name="connsiteX6" fmla="*/ 296335 w 458260"/>
                <a:gd name="connsiteY6" fmla="*/ 447675 h 1447800"/>
                <a:gd name="connsiteX7" fmla="*/ 324910 w 458260"/>
                <a:gd name="connsiteY7" fmla="*/ 647700 h 1447800"/>
                <a:gd name="connsiteX8" fmla="*/ 343960 w 458260"/>
                <a:gd name="connsiteY8" fmla="*/ 676275 h 1447800"/>
                <a:gd name="connsiteX9" fmla="*/ 324910 w 458260"/>
                <a:gd name="connsiteY9" fmla="*/ 790575 h 1447800"/>
                <a:gd name="connsiteX10" fmla="*/ 305860 w 458260"/>
                <a:gd name="connsiteY10" fmla="*/ 819150 h 1447800"/>
                <a:gd name="connsiteX11" fmla="*/ 315385 w 458260"/>
                <a:gd name="connsiteY11" fmla="*/ 1104900 h 1447800"/>
                <a:gd name="connsiteX12" fmla="*/ 343960 w 458260"/>
                <a:gd name="connsiteY12" fmla="*/ 1133475 h 1447800"/>
                <a:gd name="connsiteX13" fmla="*/ 363010 w 458260"/>
                <a:gd name="connsiteY13" fmla="*/ 1162050 h 1447800"/>
                <a:gd name="connsiteX14" fmla="*/ 353485 w 458260"/>
                <a:gd name="connsiteY14" fmla="*/ 1190625 h 1447800"/>
                <a:gd name="connsiteX15" fmla="*/ 153460 w 458260"/>
                <a:gd name="connsiteY15" fmla="*/ 1181100 h 1447800"/>
                <a:gd name="connsiteX16" fmla="*/ 67735 w 458260"/>
                <a:gd name="connsiteY16" fmla="*/ 1143000 h 1447800"/>
                <a:gd name="connsiteX17" fmla="*/ 10585 w 458260"/>
                <a:gd name="connsiteY17" fmla="*/ 1152525 h 1447800"/>
                <a:gd name="connsiteX18" fmla="*/ 1060 w 458260"/>
                <a:gd name="connsiteY18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260" h="1447800">
                  <a:moveTo>
                    <a:pt x="458260" y="0"/>
                  </a:moveTo>
                  <a:cubicBezTo>
                    <a:pt x="370816" y="109305"/>
                    <a:pt x="447861" y="1749"/>
                    <a:pt x="410635" y="76200"/>
                  </a:cubicBezTo>
                  <a:cubicBezTo>
                    <a:pt x="373706" y="150058"/>
                    <a:pt x="406001" y="61526"/>
                    <a:pt x="382060" y="133350"/>
                  </a:cubicBezTo>
                  <a:cubicBezTo>
                    <a:pt x="378885" y="174625"/>
                    <a:pt x="378991" y="216285"/>
                    <a:pt x="372535" y="257175"/>
                  </a:cubicBezTo>
                  <a:cubicBezTo>
                    <a:pt x="369403" y="277010"/>
                    <a:pt x="359835" y="295275"/>
                    <a:pt x="353485" y="314325"/>
                  </a:cubicBezTo>
                  <a:cubicBezTo>
                    <a:pt x="333328" y="374796"/>
                    <a:pt x="356716" y="309121"/>
                    <a:pt x="315385" y="400050"/>
                  </a:cubicBezTo>
                  <a:cubicBezTo>
                    <a:pt x="308310" y="415615"/>
                    <a:pt x="302685" y="431800"/>
                    <a:pt x="296335" y="447675"/>
                  </a:cubicBezTo>
                  <a:cubicBezTo>
                    <a:pt x="297869" y="467617"/>
                    <a:pt x="302144" y="613551"/>
                    <a:pt x="324910" y="647700"/>
                  </a:cubicBezTo>
                  <a:lnTo>
                    <a:pt x="343960" y="676275"/>
                  </a:lnTo>
                  <a:cubicBezTo>
                    <a:pt x="342546" y="686176"/>
                    <a:pt x="331338" y="773433"/>
                    <a:pt x="324910" y="790575"/>
                  </a:cubicBezTo>
                  <a:cubicBezTo>
                    <a:pt x="320890" y="801294"/>
                    <a:pt x="312210" y="809625"/>
                    <a:pt x="305860" y="819150"/>
                  </a:cubicBezTo>
                  <a:cubicBezTo>
                    <a:pt x="289289" y="935145"/>
                    <a:pt x="283548" y="939350"/>
                    <a:pt x="315385" y="1104900"/>
                  </a:cubicBezTo>
                  <a:cubicBezTo>
                    <a:pt x="317929" y="1118128"/>
                    <a:pt x="335336" y="1123127"/>
                    <a:pt x="343960" y="1133475"/>
                  </a:cubicBezTo>
                  <a:cubicBezTo>
                    <a:pt x="351289" y="1142269"/>
                    <a:pt x="356660" y="1152525"/>
                    <a:pt x="363010" y="1162050"/>
                  </a:cubicBezTo>
                  <a:cubicBezTo>
                    <a:pt x="359835" y="1171575"/>
                    <a:pt x="362202" y="1185644"/>
                    <a:pt x="353485" y="1190625"/>
                  </a:cubicBezTo>
                  <a:cubicBezTo>
                    <a:pt x="308984" y="1216054"/>
                    <a:pt x="166107" y="1182786"/>
                    <a:pt x="153460" y="1181100"/>
                  </a:cubicBezTo>
                  <a:cubicBezTo>
                    <a:pt x="127644" y="1165610"/>
                    <a:pt x="100437" y="1143000"/>
                    <a:pt x="67735" y="1143000"/>
                  </a:cubicBezTo>
                  <a:cubicBezTo>
                    <a:pt x="48422" y="1143000"/>
                    <a:pt x="29635" y="1149350"/>
                    <a:pt x="10585" y="1152525"/>
                  </a:cubicBezTo>
                  <a:cubicBezTo>
                    <a:pt x="-4689" y="1320539"/>
                    <a:pt x="1060" y="1222231"/>
                    <a:pt x="1060" y="144780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6" name="Szabadkézi sokszög 55"/>
            <p:cNvSpPr/>
            <p:nvPr/>
          </p:nvSpPr>
          <p:spPr>
            <a:xfrm>
              <a:off x="152102" y="5000625"/>
              <a:ext cx="600373" cy="914400"/>
            </a:xfrm>
            <a:custGeom>
              <a:avLst/>
              <a:gdLst>
                <a:gd name="connsiteX0" fmla="*/ 600373 w 600373"/>
                <a:gd name="connsiteY0" fmla="*/ 0 h 914400"/>
                <a:gd name="connsiteX1" fmla="*/ 562273 w 600373"/>
                <a:gd name="connsiteY1" fmla="*/ 47625 h 914400"/>
                <a:gd name="connsiteX2" fmla="*/ 533698 w 600373"/>
                <a:gd name="connsiteY2" fmla="*/ 76200 h 914400"/>
                <a:gd name="connsiteX3" fmla="*/ 486073 w 600373"/>
                <a:gd name="connsiteY3" fmla="*/ 171450 h 914400"/>
                <a:gd name="connsiteX4" fmla="*/ 467023 w 600373"/>
                <a:gd name="connsiteY4" fmla="*/ 342900 h 914400"/>
                <a:gd name="connsiteX5" fmla="*/ 409873 w 600373"/>
                <a:gd name="connsiteY5" fmla="*/ 381000 h 914400"/>
                <a:gd name="connsiteX6" fmla="*/ 400348 w 600373"/>
                <a:gd name="connsiteY6" fmla="*/ 581025 h 914400"/>
                <a:gd name="connsiteX7" fmla="*/ 419398 w 600373"/>
                <a:gd name="connsiteY7" fmla="*/ 638175 h 914400"/>
                <a:gd name="connsiteX8" fmla="*/ 438448 w 600373"/>
                <a:gd name="connsiteY8" fmla="*/ 666750 h 914400"/>
                <a:gd name="connsiteX9" fmla="*/ 314623 w 600373"/>
                <a:gd name="connsiteY9" fmla="*/ 657225 h 914400"/>
                <a:gd name="connsiteX10" fmla="*/ 219373 w 600373"/>
                <a:gd name="connsiteY10" fmla="*/ 609600 h 914400"/>
                <a:gd name="connsiteX11" fmla="*/ 190798 w 600373"/>
                <a:gd name="connsiteY11" fmla="*/ 600075 h 914400"/>
                <a:gd name="connsiteX12" fmla="*/ 152698 w 600373"/>
                <a:gd name="connsiteY12" fmla="*/ 581025 h 914400"/>
                <a:gd name="connsiteX13" fmla="*/ 95548 w 600373"/>
                <a:gd name="connsiteY13" fmla="*/ 781050 h 914400"/>
                <a:gd name="connsiteX14" fmla="*/ 57448 w 600373"/>
                <a:gd name="connsiteY14" fmla="*/ 809625 h 914400"/>
                <a:gd name="connsiteX15" fmla="*/ 38398 w 600373"/>
                <a:gd name="connsiteY15" fmla="*/ 838200 h 914400"/>
                <a:gd name="connsiteX16" fmla="*/ 28873 w 600373"/>
                <a:gd name="connsiteY16" fmla="*/ 876300 h 914400"/>
                <a:gd name="connsiteX17" fmla="*/ 298 w 600373"/>
                <a:gd name="connsiteY17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0373" h="914400">
                  <a:moveTo>
                    <a:pt x="600373" y="0"/>
                  </a:moveTo>
                  <a:cubicBezTo>
                    <a:pt x="587673" y="15875"/>
                    <a:pt x="575660" y="32325"/>
                    <a:pt x="562273" y="47625"/>
                  </a:cubicBezTo>
                  <a:cubicBezTo>
                    <a:pt x="553403" y="57762"/>
                    <a:pt x="541423" y="65165"/>
                    <a:pt x="533698" y="76200"/>
                  </a:cubicBezTo>
                  <a:cubicBezTo>
                    <a:pt x="499429" y="125156"/>
                    <a:pt x="500236" y="128960"/>
                    <a:pt x="486073" y="171450"/>
                  </a:cubicBezTo>
                  <a:cubicBezTo>
                    <a:pt x="479723" y="228600"/>
                    <a:pt x="486674" y="288860"/>
                    <a:pt x="467023" y="342900"/>
                  </a:cubicBezTo>
                  <a:cubicBezTo>
                    <a:pt x="459199" y="364417"/>
                    <a:pt x="409873" y="381000"/>
                    <a:pt x="409873" y="381000"/>
                  </a:cubicBezTo>
                  <a:cubicBezTo>
                    <a:pt x="379385" y="472465"/>
                    <a:pt x="380799" y="444180"/>
                    <a:pt x="400348" y="581025"/>
                  </a:cubicBezTo>
                  <a:cubicBezTo>
                    <a:pt x="403188" y="600904"/>
                    <a:pt x="408259" y="621467"/>
                    <a:pt x="419398" y="638175"/>
                  </a:cubicBezTo>
                  <a:cubicBezTo>
                    <a:pt x="425748" y="647700"/>
                    <a:pt x="449711" y="664702"/>
                    <a:pt x="438448" y="666750"/>
                  </a:cubicBezTo>
                  <a:cubicBezTo>
                    <a:pt x="397719" y="674155"/>
                    <a:pt x="355898" y="660400"/>
                    <a:pt x="314623" y="657225"/>
                  </a:cubicBezTo>
                  <a:cubicBezTo>
                    <a:pt x="191028" y="616027"/>
                    <a:pt x="314161" y="663764"/>
                    <a:pt x="219373" y="609600"/>
                  </a:cubicBezTo>
                  <a:cubicBezTo>
                    <a:pt x="210656" y="604619"/>
                    <a:pt x="200026" y="604030"/>
                    <a:pt x="190798" y="600075"/>
                  </a:cubicBezTo>
                  <a:cubicBezTo>
                    <a:pt x="177747" y="594482"/>
                    <a:pt x="165398" y="587375"/>
                    <a:pt x="152698" y="581025"/>
                  </a:cubicBezTo>
                  <a:cubicBezTo>
                    <a:pt x="33519" y="604861"/>
                    <a:pt x="142049" y="567147"/>
                    <a:pt x="95548" y="781050"/>
                  </a:cubicBezTo>
                  <a:cubicBezTo>
                    <a:pt x="92176" y="796563"/>
                    <a:pt x="68673" y="798400"/>
                    <a:pt x="57448" y="809625"/>
                  </a:cubicBezTo>
                  <a:cubicBezTo>
                    <a:pt x="49353" y="817720"/>
                    <a:pt x="44748" y="828675"/>
                    <a:pt x="38398" y="838200"/>
                  </a:cubicBezTo>
                  <a:cubicBezTo>
                    <a:pt x="35223" y="850900"/>
                    <a:pt x="36135" y="865408"/>
                    <a:pt x="28873" y="876300"/>
                  </a:cubicBezTo>
                  <a:cubicBezTo>
                    <a:pt x="-4986" y="927088"/>
                    <a:pt x="298" y="868251"/>
                    <a:pt x="298" y="91440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7" name="Szabadkézi sokszög 56"/>
            <p:cNvSpPr/>
            <p:nvPr/>
          </p:nvSpPr>
          <p:spPr>
            <a:xfrm>
              <a:off x="800100" y="5038725"/>
              <a:ext cx="123825" cy="666750"/>
            </a:xfrm>
            <a:custGeom>
              <a:avLst/>
              <a:gdLst>
                <a:gd name="connsiteX0" fmla="*/ 123825 w 123825"/>
                <a:gd name="connsiteY0" fmla="*/ 0 h 666750"/>
                <a:gd name="connsiteX1" fmla="*/ 66675 w 123825"/>
                <a:gd name="connsiteY1" fmla="*/ 28575 h 666750"/>
                <a:gd name="connsiteX2" fmla="*/ 47625 w 123825"/>
                <a:gd name="connsiteY2" fmla="*/ 57150 h 666750"/>
                <a:gd name="connsiteX3" fmla="*/ 28575 w 123825"/>
                <a:gd name="connsiteY3" fmla="*/ 123825 h 666750"/>
                <a:gd name="connsiteX4" fmla="*/ 57150 w 123825"/>
                <a:gd name="connsiteY4" fmla="*/ 190500 h 666750"/>
                <a:gd name="connsiteX5" fmla="*/ 85725 w 123825"/>
                <a:gd name="connsiteY5" fmla="*/ 200025 h 666750"/>
                <a:gd name="connsiteX6" fmla="*/ 104775 w 123825"/>
                <a:gd name="connsiteY6" fmla="*/ 228600 h 666750"/>
                <a:gd name="connsiteX7" fmla="*/ 85725 w 123825"/>
                <a:gd name="connsiteY7" fmla="*/ 371475 h 666750"/>
                <a:gd name="connsiteX8" fmla="*/ 66675 w 123825"/>
                <a:gd name="connsiteY8" fmla="*/ 419100 h 666750"/>
                <a:gd name="connsiteX9" fmla="*/ 57150 w 123825"/>
                <a:gd name="connsiteY9" fmla="*/ 466725 h 666750"/>
                <a:gd name="connsiteX10" fmla="*/ 47625 w 123825"/>
                <a:gd name="connsiteY10" fmla="*/ 504825 h 666750"/>
                <a:gd name="connsiteX11" fmla="*/ 9525 w 123825"/>
                <a:gd name="connsiteY11" fmla="*/ 590550 h 666750"/>
                <a:gd name="connsiteX12" fmla="*/ 0 w 123825"/>
                <a:gd name="connsiteY12" fmla="*/ 628650 h 666750"/>
                <a:gd name="connsiteX13" fmla="*/ 9525 w 123825"/>
                <a:gd name="connsiteY13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" h="666750">
                  <a:moveTo>
                    <a:pt x="123825" y="0"/>
                  </a:moveTo>
                  <a:cubicBezTo>
                    <a:pt x="104775" y="9525"/>
                    <a:pt x="83714" y="15796"/>
                    <a:pt x="66675" y="28575"/>
                  </a:cubicBezTo>
                  <a:cubicBezTo>
                    <a:pt x="57517" y="35444"/>
                    <a:pt x="52745" y="46911"/>
                    <a:pt x="47625" y="57150"/>
                  </a:cubicBezTo>
                  <a:cubicBezTo>
                    <a:pt x="40793" y="70815"/>
                    <a:pt x="31627" y="111618"/>
                    <a:pt x="28575" y="123825"/>
                  </a:cubicBezTo>
                  <a:cubicBezTo>
                    <a:pt x="34295" y="146704"/>
                    <a:pt x="36594" y="174055"/>
                    <a:pt x="57150" y="190500"/>
                  </a:cubicBezTo>
                  <a:cubicBezTo>
                    <a:pt x="64990" y="196772"/>
                    <a:pt x="76200" y="196850"/>
                    <a:pt x="85725" y="200025"/>
                  </a:cubicBezTo>
                  <a:cubicBezTo>
                    <a:pt x="92075" y="209550"/>
                    <a:pt x="104014" y="217178"/>
                    <a:pt x="104775" y="228600"/>
                  </a:cubicBezTo>
                  <a:cubicBezTo>
                    <a:pt x="108695" y="287394"/>
                    <a:pt x="103590" y="323834"/>
                    <a:pt x="85725" y="371475"/>
                  </a:cubicBezTo>
                  <a:cubicBezTo>
                    <a:pt x="79722" y="387484"/>
                    <a:pt x="71588" y="402723"/>
                    <a:pt x="66675" y="419100"/>
                  </a:cubicBezTo>
                  <a:cubicBezTo>
                    <a:pt x="62023" y="434607"/>
                    <a:pt x="60662" y="450921"/>
                    <a:pt x="57150" y="466725"/>
                  </a:cubicBezTo>
                  <a:cubicBezTo>
                    <a:pt x="54310" y="479504"/>
                    <a:pt x="49777" y="491912"/>
                    <a:pt x="47625" y="504825"/>
                  </a:cubicBezTo>
                  <a:cubicBezTo>
                    <a:pt x="33053" y="592255"/>
                    <a:pt x="63875" y="572433"/>
                    <a:pt x="9525" y="590550"/>
                  </a:cubicBezTo>
                  <a:cubicBezTo>
                    <a:pt x="6350" y="603250"/>
                    <a:pt x="0" y="615559"/>
                    <a:pt x="0" y="628650"/>
                  </a:cubicBezTo>
                  <a:cubicBezTo>
                    <a:pt x="0" y="641741"/>
                    <a:pt x="9525" y="666750"/>
                    <a:pt x="9525" y="66675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8" name="Szabadkézi sokszög 57"/>
            <p:cNvSpPr/>
            <p:nvPr/>
          </p:nvSpPr>
          <p:spPr>
            <a:xfrm>
              <a:off x="1076325" y="5676900"/>
              <a:ext cx="485775" cy="66874"/>
            </a:xfrm>
            <a:custGeom>
              <a:avLst/>
              <a:gdLst>
                <a:gd name="connsiteX0" fmla="*/ 0 w 485775"/>
                <a:gd name="connsiteY0" fmla="*/ 38100 h 66874"/>
                <a:gd name="connsiteX1" fmla="*/ 123825 w 485775"/>
                <a:gd name="connsiteY1" fmla="*/ 28575 h 66874"/>
                <a:gd name="connsiteX2" fmla="*/ 180975 w 485775"/>
                <a:gd name="connsiteY2" fmla="*/ 9525 h 66874"/>
                <a:gd name="connsiteX3" fmla="*/ 228600 w 485775"/>
                <a:gd name="connsiteY3" fmla="*/ 0 h 66874"/>
                <a:gd name="connsiteX4" fmla="*/ 342900 w 485775"/>
                <a:gd name="connsiteY4" fmla="*/ 9525 h 66874"/>
                <a:gd name="connsiteX5" fmla="*/ 371475 w 485775"/>
                <a:gd name="connsiteY5" fmla="*/ 28575 h 66874"/>
                <a:gd name="connsiteX6" fmla="*/ 438150 w 485775"/>
                <a:gd name="connsiteY6" fmla="*/ 47625 h 66874"/>
                <a:gd name="connsiteX7" fmla="*/ 485775 w 485775"/>
                <a:gd name="connsiteY7" fmla="*/ 66675 h 6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775" h="66874">
                  <a:moveTo>
                    <a:pt x="0" y="38100"/>
                  </a:moveTo>
                  <a:cubicBezTo>
                    <a:pt x="41275" y="34925"/>
                    <a:pt x="82935" y="35031"/>
                    <a:pt x="123825" y="28575"/>
                  </a:cubicBezTo>
                  <a:cubicBezTo>
                    <a:pt x="143660" y="25443"/>
                    <a:pt x="161284" y="13463"/>
                    <a:pt x="180975" y="9525"/>
                  </a:cubicBezTo>
                  <a:lnTo>
                    <a:pt x="228600" y="0"/>
                  </a:lnTo>
                  <a:cubicBezTo>
                    <a:pt x="266700" y="3175"/>
                    <a:pt x="305410" y="2027"/>
                    <a:pt x="342900" y="9525"/>
                  </a:cubicBezTo>
                  <a:cubicBezTo>
                    <a:pt x="354125" y="11770"/>
                    <a:pt x="360953" y="24066"/>
                    <a:pt x="371475" y="28575"/>
                  </a:cubicBezTo>
                  <a:cubicBezTo>
                    <a:pt x="414201" y="46886"/>
                    <a:pt x="401079" y="29089"/>
                    <a:pt x="438150" y="47625"/>
                  </a:cubicBezTo>
                  <a:cubicBezTo>
                    <a:pt x="483295" y="70197"/>
                    <a:pt x="449017" y="66675"/>
                    <a:pt x="485775" y="66675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9" name="Szabadkézi sokszög 58"/>
            <p:cNvSpPr/>
            <p:nvPr/>
          </p:nvSpPr>
          <p:spPr>
            <a:xfrm>
              <a:off x="1076321" y="5972175"/>
              <a:ext cx="200029" cy="419100"/>
            </a:xfrm>
            <a:custGeom>
              <a:avLst/>
              <a:gdLst>
                <a:gd name="connsiteX0" fmla="*/ 200029 w 200029"/>
                <a:gd name="connsiteY0" fmla="*/ 0 h 419100"/>
                <a:gd name="connsiteX1" fmla="*/ 152404 w 200029"/>
                <a:gd name="connsiteY1" fmla="*/ 9525 h 419100"/>
                <a:gd name="connsiteX2" fmla="*/ 85729 w 200029"/>
                <a:gd name="connsiteY2" fmla="*/ 47625 h 419100"/>
                <a:gd name="connsiteX3" fmla="*/ 95254 w 200029"/>
                <a:gd name="connsiteY3" fmla="*/ 152400 h 419100"/>
                <a:gd name="connsiteX4" fmla="*/ 114304 w 200029"/>
                <a:gd name="connsiteY4" fmla="*/ 209550 h 419100"/>
                <a:gd name="connsiteX5" fmla="*/ 76204 w 200029"/>
                <a:gd name="connsiteY5" fmla="*/ 285750 h 419100"/>
                <a:gd name="connsiteX6" fmla="*/ 57154 w 200029"/>
                <a:gd name="connsiteY6" fmla="*/ 314325 h 419100"/>
                <a:gd name="connsiteX7" fmla="*/ 28579 w 200029"/>
                <a:gd name="connsiteY7" fmla="*/ 323850 h 419100"/>
                <a:gd name="connsiteX8" fmla="*/ 9529 w 200029"/>
                <a:gd name="connsiteY8" fmla="*/ 352425 h 419100"/>
                <a:gd name="connsiteX9" fmla="*/ 4 w 200029"/>
                <a:gd name="connsiteY9" fmla="*/ 41910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9" h="419100">
                  <a:moveTo>
                    <a:pt x="200029" y="0"/>
                  </a:moveTo>
                  <a:cubicBezTo>
                    <a:pt x="184154" y="3175"/>
                    <a:pt x="167763" y="4405"/>
                    <a:pt x="152404" y="9525"/>
                  </a:cubicBezTo>
                  <a:cubicBezTo>
                    <a:pt x="128234" y="17582"/>
                    <a:pt x="106632" y="33690"/>
                    <a:pt x="85729" y="47625"/>
                  </a:cubicBezTo>
                  <a:cubicBezTo>
                    <a:pt x="88904" y="82550"/>
                    <a:pt x="89160" y="117865"/>
                    <a:pt x="95254" y="152400"/>
                  </a:cubicBezTo>
                  <a:cubicBezTo>
                    <a:pt x="98744" y="172175"/>
                    <a:pt x="114304" y="209550"/>
                    <a:pt x="114304" y="209550"/>
                  </a:cubicBezTo>
                  <a:cubicBezTo>
                    <a:pt x="100158" y="266132"/>
                    <a:pt x="113568" y="233441"/>
                    <a:pt x="76204" y="285750"/>
                  </a:cubicBezTo>
                  <a:cubicBezTo>
                    <a:pt x="69550" y="295065"/>
                    <a:pt x="66093" y="307174"/>
                    <a:pt x="57154" y="314325"/>
                  </a:cubicBezTo>
                  <a:cubicBezTo>
                    <a:pt x="49314" y="320597"/>
                    <a:pt x="38104" y="320675"/>
                    <a:pt x="28579" y="323850"/>
                  </a:cubicBezTo>
                  <a:cubicBezTo>
                    <a:pt x="22229" y="333375"/>
                    <a:pt x="13149" y="341565"/>
                    <a:pt x="9529" y="352425"/>
                  </a:cubicBezTo>
                  <a:cubicBezTo>
                    <a:pt x="-518" y="382566"/>
                    <a:pt x="4" y="395217"/>
                    <a:pt x="4" y="41910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0" name="Szabadkézi sokszög 59"/>
            <p:cNvSpPr/>
            <p:nvPr/>
          </p:nvSpPr>
          <p:spPr>
            <a:xfrm>
              <a:off x="466711" y="5686425"/>
              <a:ext cx="142889" cy="266700"/>
            </a:xfrm>
            <a:custGeom>
              <a:avLst/>
              <a:gdLst>
                <a:gd name="connsiteX0" fmla="*/ 142889 w 142889"/>
                <a:gd name="connsiteY0" fmla="*/ 0 h 266700"/>
                <a:gd name="connsiteX1" fmla="*/ 76214 w 142889"/>
                <a:gd name="connsiteY1" fmla="*/ 66675 h 266700"/>
                <a:gd name="connsiteX2" fmla="*/ 19064 w 142889"/>
                <a:gd name="connsiteY2" fmla="*/ 85725 h 266700"/>
                <a:gd name="connsiteX3" fmla="*/ 14 w 142889"/>
                <a:gd name="connsiteY3" fmla="*/ 114300 h 266700"/>
                <a:gd name="connsiteX4" fmla="*/ 19064 w 142889"/>
                <a:gd name="connsiteY4" fmla="*/ 180975 h 266700"/>
                <a:gd name="connsiteX5" fmla="*/ 57164 w 142889"/>
                <a:gd name="connsiteY5" fmla="*/ 238125 h 266700"/>
                <a:gd name="connsiteX6" fmla="*/ 57164 w 142889"/>
                <a:gd name="connsiteY6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89" h="266700">
                  <a:moveTo>
                    <a:pt x="142889" y="0"/>
                  </a:moveTo>
                  <a:cubicBezTo>
                    <a:pt x="119924" y="28707"/>
                    <a:pt x="109155" y="52034"/>
                    <a:pt x="76214" y="66675"/>
                  </a:cubicBezTo>
                  <a:cubicBezTo>
                    <a:pt x="57864" y="74830"/>
                    <a:pt x="19064" y="85725"/>
                    <a:pt x="19064" y="85725"/>
                  </a:cubicBezTo>
                  <a:cubicBezTo>
                    <a:pt x="12714" y="95250"/>
                    <a:pt x="1633" y="102967"/>
                    <a:pt x="14" y="114300"/>
                  </a:cubicBezTo>
                  <a:cubicBezTo>
                    <a:pt x="-546" y="118223"/>
                    <a:pt x="15002" y="173664"/>
                    <a:pt x="19064" y="180975"/>
                  </a:cubicBezTo>
                  <a:cubicBezTo>
                    <a:pt x="30183" y="200989"/>
                    <a:pt x="57164" y="215230"/>
                    <a:pt x="57164" y="238125"/>
                  </a:cubicBezTo>
                  <a:lnTo>
                    <a:pt x="57164" y="266700"/>
                  </a:ln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1" name="Szabadkézi sokszög 60"/>
            <p:cNvSpPr/>
            <p:nvPr/>
          </p:nvSpPr>
          <p:spPr>
            <a:xfrm>
              <a:off x="219075" y="5143301"/>
              <a:ext cx="104775" cy="457399"/>
            </a:xfrm>
            <a:custGeom>
              <a:avLst/>
              <a:gdLst>
                <a:gd name="connsiteX0" fmla="*/ 19050 w 104775"/>
                <a:gd name="connsiteY0" fmla="*/ 457399 h 457399"/>
                <a:gd name="connsiteX1" fmla="*/ 9525 w 104775"/>
                <a:gd name="connsiteY1" fmla="*/ 362149 h 457399"/>
                <a:gd name="connsiteX2" fmla="*/ 0 w 104775"/>
                <a:gd name="connsiteY2" fmla="*/ 324049 h 457399"/>
                <a:gd name="connsiteX3" fmla="*/ 9525 w 104775"/>
                <a:gd name="connsiteY3" fmla="*/ 295474 h 457399"/>
                <a:gd name="connsiteX4" fmla="*/ 66675 w 104775"/>
                <a:gd name="connsiteY4" fmla="*/ 266899 h 457399"/>
                <a:gd name="connsiteX5" fmla="*/ 95250 w 104775"/>
                <a:gd name="connsiteY5" fmla="*/ 209749 h 457399"/>
                <a:gd name="connsiteX6" fmla="*/ 104775 w 104775"/>
                <a:gd name="connsiteY6" fmla="*/ 181174 h 457399"/>
                <a:gd name="connsiteX7" fmla="*/ 85725 w 104775"/>
                <a:gd name="connsiteY7" fmla="*/ 47824 h 457399"/>
                <a:gd name="connsiteX8" fmla="*/ 76200 w 104775"/>
                <a:gd name="connsiteY8" fmla="*/ 19249 h 457399"/>
                <a:gd name="connsiteX9" fmla="*/ 28575 w 104775"/>
                <a:gd name="connsiteY9" fmla="*/ 199 h 45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" h="457399">
                  <a:moveTo>
                    <a:pt x="19050" y="457399"/>
                  </a:moveTo>
                  <a:cubicBezTo>
                    <a:pt x="15875" y="425649"/>
                    <a:pt x="14038" y="393737"/>
                    <a:pt x="9525" y="362149"/>
                  </a:cubicBezTo>
                  <a:cubicBezTo>
                    <a:pt x="7674" y="349190"/>
                    <a:pt x="0" y="337140"/>
                    <a:pt x="0" y="324049"/>
                  </a:cubicBezTo>
                  <a:cubicBezTo>
                    <a:pt x="0" y="314009"/>
                    <a:pt x="3253" y="303314"/>
                    <a:pt x="9525" y="295474"/>
                  </a:cubicBezTo>
                  <a:cubicBezTo>
                    <a:pt x="22954" y="278688"/>
                    <a:pt x="47851" y="273174"/>
                    <a:pt x="66675" y="266899"/>
                  </a:cubicBezTo>
                  <a:cubicBezTo>
                    <a:pt x="90616" y="195075"/>
                    <a:pt x="58321" y="283607"/>
                    <a:pt x="95250" y="209749"/>
                  </a:cubicBezTo>
                  <a:cubicBezTo>
                    <a:pt x="99740" y="200769"/>
                    <a:pt x="101600" y="190699"/>
                    <a:pt x="104775" y="181174"/>
                  </a:cubicBezTo>
                  <a:cubicBezTo>
                    <a:pt x="97184" y="105267"/>
                    <a:pt x="101661" y="103600"/>
                    <a:pt x="85725" y="47824"/>
                  </a:cubicBezTo>
                  <a:cubicBezTo>
                    <a:pt x="82967" y="38170"/>
                    <a:pt x="82472" y="27089"/>
                    <a:pt x="76200" y="19249"/>
                  </a:cubicBezTo>
                  <a:cubicBezTo>
                    <a:pt x="58142" y="-3323"/>
                    <a:pt x="50308" y="199"/>
                    <a:pt x="28575" y="199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2" name="Szabadkézi sokszög 61"/>
            <p:cNvSpPr/>
            <p:nvPr/>
          </p:nvSpPr>
          <p:spPr>
            <a:xfrm>
              <a:off x="599633" y="6238875"/>
              <a:ext cx="114742" cy="381000"/>
            </a:xfrm>
            <a:custGeom>
              <a:avLst/>
              <a:gdLst>
                <a:gd name="connsiteX0" fmla="*/ 29017 w 114742"/>
                <a:gd name="connsiteY0" fmla="*/ 0 h 381000"/>
                <a:gd name="connsiteX1" fmla="*/ 442 w 114742"/>
                <a:gd name="connsiteY1" fmla="*/ 57150 h 381000"/>
                <a:gd name="connsiteX2" fmla="*/ 48067 w 114742"/>
                <a:gd name="connsiteY2" fmla="*/ 142875 h 381000"/>
                <a:gd name="connsiteX3" fmla="*/ 86167 w 114742"/>
                <a:gd name="connsiteY3" fmla="*/ 152400 h 381000"/>
                <a:gd name="connsiteX4" fmla="*/ 105217 w 114742"/>
                <a:gd name="connsiteY4" fmla="*/ 180975 h 381000"/>
                <a:gd name="connsiteX5" fmla="*/ 105217 w 114742"/>
                <a:gd name="connsiteY5" fmla="*/ 276225 h 381000"/>
                <a:gd name="connsiteX6" fmla="*/ 76642 w 114742"/>
                <a:gd name="connsiteY6" fmla="*/ 371475 h 381000"/>
                <a:gd name="connsiteX7" fmla="*/ 67117 w 114742"/>
                <a:gd name="connsiteY7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42" h="381000">
                  <a:moveTo>
                    <a:pt x="29017" y="0"/>
                  </a:moveTo>
                  <a:cubicBezTo>
                    <a:pt x="19492" y="19050"/>
                    <a:pt x="2076" y="35914"/>
                    <a:pt x="442" y="57150"/>
                  </a:cubicBezTo>
                  <a:cubicBezTo>
                    <a:pt x="-2923" y="100895"/>
                    <a:pt x="12919" y="127811"/>
                    <a:pt x="48067" y="142875"/>
                  </a:cubicBezTo>
                  <a:cubicBezTo>
                    <a:pt x="60099" y="148032"/>
                    <a:pt x="73467" y="149225"/>
                    <a:pt x="86167" y="152400"/>
                  </a:cubicBezTo>
                  <a:cubicBezTo>
                    <a:pt x="92517" y="161925"/>
                    <a:pt x="100708" y="170453"/>
                    <a:pt x="105217" y="180975"/>
                  </a:cubicBezTo>
                  <a:cubicBezTo>
                    <a:pt x="122555" y="221430"/>
                    <a:pt x="112278" y="230329"/>
                    <a:pt x="105217" y="276225"/>
                  </a:cubicBezTo>
                  <a:cubicBezTo>
                    <a:pt x="94988" y="342716"/>
                    <a:pt x="107679" y="330092"/>
                    <a:pt x="76642" y="371475"/>
                  </a:cubicBezTo>
                  <a:cubicBezTo>
                    <a:pt x="73948" y="375067"/>
                    <a:pt x="70292" y="377825"/>
                    <a:pt x="67117" y="38100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3" name="Szabadkézi sokszög 62"/>
            <p:cNvSpPr/>
            <p:nvPr/>
          </p:nvSpPr>
          <p:spPr>
            <a:xfrm>
              <a:off x="904875" y="5581650"/>
              <a:ext cx="133350" cy="381000"/>
            </a:xfrm>
            <a:custGeom>
              <a:avLst/>
              <a:gdLst>
                <a:gd name="connsiteX0" fmla="*/ 133350 w 133350"/>
                <a:gd name="connsiteY0" fmla="*/ 0 h 381000"/>
                <a:gd name="connsiteX1" fmla="*/ 85725 w 133350"/>
                <a:gd name="connsiteY1" fmla="*/ 38100 h 381000"/>
                <a:gd name="connsiteX2" fmla="*/ 57150 w 133350"/>
                <a:gd name="connsiteY2" fmla="*/ 47625 h 381000"/>
                <a:gd name="connsiteX3" fmla="*/ 38100 w 133350"/>
                <a:gd name="connsiteY3" fmla="*/ 104775 h 381000"/>
                <a:gd name="connsiteX4" fmla="*/ 28575 w 133350"/>
                <a:gd name="connsiteY4" fmla="*/ 133350 h 381000"/>
                <a:gd name="connsiteX5" fmla="*/ 47625 w 133350"/>
                <a:gd name="connsiteY5" fmla="*/ 228600 h 381000"/>
                <a:gd name="connsiteX6" fmla="*/ 57150 w 133350"/>
                <a:gd name="connsiteY6" fmla="*/ 266700 h 381000"/>
                <a:gd name="connsiteX7" fmla="*/ 38100 w 133350"/>
                <a:gd name="connsiteY7" fmla="*/ 342900 h 381000"/>
                <a:gd name="connsiteX8" fmla="*/ 0 w 133350"/>
                <a:gd name="connsiteY8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350" h="381000">
                  <a:moveTo>
                    <a:pt x="133350" y="0"/>
                  </a:moveTo>
                  <a:cubicBezTo>
                    <a:pt x="117475" y="12700"/>
                    <a:pt x="102965" y="27325"/>
                    <a:pt x="85725" y="38100"/>
                  </a:cubicBezTo>
                  <a:cubicBezTo>
                    <a:pt x="77211" y="43421"/>
                    <a:pt x="62986" y="39455"/>
                    <a:pt x="57150" y="47625"/>
                  </a:cubicBezTo>
                  <a:cubicBezTo>
                    <a:pt x="45478" y="63965"/>
                    <a:pt x="44450" y="85725"/>
                    <a:pt x="38100" y="104775"/>
                  </a:cubicBezTo>
                  <a:lnTo>
                    <a:pt x="28575" y="133350"/>
                  </a:lnTo>
                  <a:cubicBezTo>
                    <a:pt x="34925" y="165100"/>
                    <a:pt x="40841" y="196940"/>
                    <a:pt x="47625" y="228600"/>
                  </a:cubicBezTo>
                  <a:cubicBezTo>
                    <a:pt x="50368" y="241400"/>
                    <a:pt x="58237" y="253654"/>
                    <a:pt x="57150" y="266700"/>
                  </a:cubicBezTo>
                  <a:cubicBezTo>
                    <a:pt x="54976" y="292791"/>
                    <a:pt x="48934" y="319065"/>
                    <a:pt x="38100" y="342900"/>
                  </a:cubicBezTo>
                  <a:lnTo>
                    <a:pt x="0" y="381000"/>
                  </a:ln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4" name="Szabadkézi sokszög 63"/>
            <p:cNvSpPr/>
            <p:nvPr/>
          </p:nvSpPr>
          <p:spPr>
            <a:xfrm>
              <a:off x="695325" y="6048375"/>
              <a:ext cx="209550" cy="95250"/>
            </a:xfrm>
            <a:custGeom>
              <a:avLst/>
              <a:gdLst>
                <a:gd name="connsiteX0" fmla="*/ 0 w 209550"/>
                <a:gd name="connsiteY0" fmla="*/ 0 h 95250"/>
                <a:gd name="connsiteX1" fmla="*/ 95250 w 209550"/>
                <a:gd name="connsiteY1" fmla="*/ 57150 h 95250"/>
                <a:gd name="connsiteX2" fmla="*/ 200025 w 209550"/>
                <a:gd name="connsiteY2" fmla="*/ 76200 h 95250"/>
                <a:gd name="connsiteX3" fmla="*/ 209550 w 209550"/>
                <a:gd name="connsiteY3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0" h="95250">
                  <a:moveTo>
                    <a:pt x="0" y="0"/>
                  </a:moveTo>
                  <a:cubicBezTo>
                    <a:pt x="17444" y="11629"/>
                    <a:pt x="68624" y="49162"/>
                    <a:pt x="95250" y="57150"/>
                  </a:cubicBezTo>
                  <a:cubicBezTo>
                    <a:pt x="98008" y="57978"/>
                    <a:pt x="192444" y="72409"/>
                    <a:pt x="200025" y="76200"/>
                  </a:cubicBezTo>
                  <a:cubicBezTo>
                    <a:pt x="206375" y="79375"/>
                    <a:pt x="206375" y="88900"/>
                    <a:pt x="209550" y="9525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5" name="Szabadkézi sokszög 64"/>
            <p:cNvSpPr/>
            <p:nvPr/>
          </p:nvSpPr>
          <p:spPr>
            <a:xfrm>
              <a:off x="1343025" y="5295900"/>
              <a:ext cx="257227" cy="152400"/>
            </a:xfrm>
            <a:custGeom>
              <a:avLst/>
              <a:gdLst>
                <a:gd name="connsiteX0" fmla="*/ 0 w 257227"/>
                <a:gd name="connsiteY0" fmla="*/ 152400 h 152400"/>
                <a:gd name="connsiteX1" fmla="*/ 152400 w 257227"/>
                <a:gd name="connsiteY1" fmla="*/ 142875 h 152400"/>
                <a:gd name="connsiteX2" fmla="*/ 190500 w 257227"/>
                <a:gd name="connsiteY2" fmla="*/ 85725 h 152400"/>
                <a:gd name="connsiteX3" fmla="*/ 209550 w 257227"/>
                <a:gd name="connsiteY3" fmla="*/ 57150 h 152400"/>
                <a:gd name="connsiteX4" fmla="*/ 219075 w 257227"/>
                <a:gd name="connsiteY4" fmla="*/ 19050 h 152400"/>
                <a:gd name="connsiteX5" fmla="*/ 257175 w 257227"/>
                <a:gd name="connsiteY5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7227" h="152400">
                  <a:moveTo>
                    <a:pt x="0" y="152400"/>
                  </a:moveTo>
                  <a:lnTo>
                    <a:pt x="152400" y="142875"/>
                  </a:lnTo>
                  <a:cubicBezTo>
                    <a:pt x="174010" y="135312"/>
                    <a:pt x="177800" y="104775"/>
                    <a:pt x="190500" y="85725"/>
                  </a:cubicBezTo>
                  <a:lnTo>
                    <a:pt x="209550" y="57150"/>
                  </a:lnTo>
                  <a:cubicBezTo>
                    <a:pt x="212725" y="44450"/>
                    <a:pt x="209818" y="28307"/>
                    <a:pt x="219075" y="19050"/>
                  </a:cubicBezTo>
                  <a:cubicBezTo>
                    <a:pt x="260255" y="-22130"/>
                    <a:pt x="257175" y="30107"/>
                    <a:pt x="257175" y="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66" name="Picture 2" descr="C:\Users\Illyés Zoltán\Desktop\Pali\gomba_crimini-l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424" y="4293604"/>
            <a:ext cx="863588" cy="86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zabadkézi sokszög 72"/>
          <p:cNvSpPr/>
          <p:nvPr/>
        </p:nvSpPr>
        <p:spPr>
          <a:xfrm>
            <a:off x="7017792" y="5445224"/>
            <a:ext cx="290512" cy="276325"/>
          </a:xfrm>
          <a:custGeom>
            <a:avLst/>
            <a:gdLst>
              <a:gd name="connsiteX0" fmla="*/ 0 w 485800"/>
              <a:gd name="connsiteY0" fmla="*/ 304800 h 304800"/>
              <a:gd name="connsiteX1" fmla="*/ 85725 w 485800"/>
              <a:gd name="connsiteY1" fmla="*/ 285750 h 304800"/>
              <a:gd name="connsiteX2" fmla="*/ 142875 w 485800"/>
              <a:gd name="connsiteY2" fmla="*/ 266700 h 304800"/>
              <a:gd name="connsiteX3" fmla="*/ 209550 w 485800"/>
              <a:gd name="connsiteY3" fmla="*/ 190500 h 304800"/>
              <a:gd name="connsiteX4" fmla="*/ 257175 w 485800"/>
              <a:gd name="connsiteY4" fmla="*/ 133350 h 304800"/>
              <a:gd name="connsiteX5" fmla="*/ 285750 w 485800"/>
              <a:gd name="connsiteY5" fmla="*/ 114300 h 304800"/>
              <a:gd name="connsiteX6" fmla="*/ 466725 w 485800"/>
              <a:gd name="connsiteY6" fmla="*/ 95250 h 304800"/>
              <a:gd name="connsiteX7" fmla="*/ 476250 w 485800"/>
              <a:gd name="connsiteY7" fmla="*/ 38100 h 304800"/>
              <a:gd name="connsiteX8" fmla="*/ 485775 w 485800"/>
              <a:gd name="connsiteY8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5800" h="304800">
                <a:moveTo>
                  <a:pt x="0" y="304800"/>
                </a:moveTo>
                <a:cubicBezTo>
                  <a:pt x="28575" y="298450"/>
                  <a:pt x="57441" y="293292"/>
                  <a:pt x="85725" y="285750"/>
                </a:cubicBezTo>
                <a:cubicBezTo>
                  <a:pt x="105127" y="280576"/>
                  <a:pt x="142875" y="266700"/>
                  <a:pt x="142875" y="266700"/>
                </a:cubicBezTo>
                <a:cubicBezTo>
                  <a:pt x="187325" y="200025"/>
                  <a:pt x="161925" y="222250"/>
                  <a:pt x="209550" y="190500"/>
                </a:cubicBezTo>
                <a:cubicBezTo>
                  <a:pt x="228281" y="162403"/>
                  <a:pt x="229673" y="156269"/>
                  <a:pt x="257175" y="133350"/>
                </a:cubicBezTo>
                <a:cubicBezTo>
                  <a:pt x="265969" y="126021"/>
                  <a:pt x="275031" y="118320"/>
                  <a:pt x="285750" y="114300"/>
                </a:cubicBezTo>
                <a:cubicBezTo>
                  <a:pt x="324428" y="99796"/>
                  <a:pt x="462138" y="95578"/>
                  <a:pt x="466725" y="95250"/>
                </a:cubicBezTo>
                <a:cubicBezTo>
                  <a:pt x="469900" y="76200"/>
                  <a:pt x="472060" y="56953"/>
                  <a:pt x="476250" y="38100"/>
                </a:cubicBezTo>
                <a:cubicBezTo>
                  <a:pt x="486779" y="-9281"/>
                  <a:pt x="485775" y="24560"/>
                  <a:pt x="485775" y="0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4" name="Szabadkézi sokszög 73"/>
          <p:cNvSpPr/>
          <p:nvPr/>
        </p:nvSpPr>
        <p:spPr>
          <a:xfrm>
            <a:off x="6562726" y="5572125"/>
            <a:ext cx="1389868" cy="495300"/>
          </a:xfrm>
          <a:custGeom>
            <a:avLst/>
            <a:gdLst>
              <a:gd name="connsiteX0" fmla="*/ 0 w 1609725"/>
              <a:gd name="connsiteY0" fmla="*/ 161925 h 495300"/>
              <a:gd name="connsiteX1" fmla="*/ 66675 w 1609725"/>
              <a:gd name="connsiteY1" fmla="*/ 171450 h 495300"/>
              <a:gd name="connsiteX2" fmla="*/ 104775 w 1609725"/>
              <a:gd name="connsiteY2" fmla="*/ 200025 h 495300"/>
              <a:gd name="connsiteX3" fmla="*/ 152400 w 1609725"/>
              <a:gd name="connsiteY3" fmla="*/ 257175 h 495300"/>
              <a:gd name="connsiteX4" fmla="*/ 171450 w 1609725"/>
              <a:gd name="connsiteY4" fmla="*/ 295275 h 495300"/>
              <a:gd name="connsiteX5" fmla="*/ 209550 w 1609725"/>
              <a:gd name="connsiteY5" fmla="*/ 352425 h 495300"/>
              <a:gd name="connsiteX6" fmla="*/ 219075 w 1609725"/>
              <a:gd name="connsiteY6" fmla="*/ 381000 h 495300"/>
              <a:gd name="connsiteX7" fmla="*/ 285750 w 1609725"/>
              <a:gd name="connsiteY7" fmla="*/ 438150 h 495300"/>
              <a:gd name="connsiteX8" fmla="*/ 323850 w 1609725"/>
              <a:gd name="connsiteY8" fmla="*/ 447675 h 495300"/>
              <a:gd name="connsiteX9" fmla="*/ 628650 w 1609725"/>
              <a:gd name="connsiteY9" fmla="*/ 447675 h 495300"/>
              <a:gd name="connsiteX10" fmla="*/ 685800 w 1609725"/>
              <a:gd name="connsiteY10" fmla="*/ 428625 h 495300"/>
              <a:gd name="connsiteX11" fmla="*/ 714375 w 1609725"/>
              <a:gd name="connsiteY11" fmla="*/ 419100 h 495300"/>
              <a:gd name="connsiteX12" fmla="*/ 781050 w 1609725"/>
              <a:gd name="connsiteY12" fmla="*/ 428625 h 495300"/>
              <a:gd name="connsiteX13" fmla="*/ 809625 w 1609725"/>
              <a:gd name="connsiteY13" fmla="*/ 447675 h 495300"/>
              <a:gd name="connsiteX14" fmla="*/ 876300 w 1609725"/>
              <a:gd name="connsiteY14" fmla="*/ 476250 h 495300"/>
              <a:gd name="connsiteX15" fmla="*/ 952500 w 1609725"/>
              <a:gd name="connsiteY15" fmla="*/ 495300 h 495300"/>
              <a:gd name="connsiteX16" fmla="*/ 1171575 w 1609725"/>
              <a:gd name="connsiteY16" fmla="*/ 485775 h 495300"/>
              <a:gd name="connsiteX17" fmla="*/ 1209675 w 1609725"/>
              <a:gd name="connsiteY17" fmla="*/ 457200 h 495300"/>
              <a:gd name="connsiteX18" fmla="*/ 1247775 w 1609725"/>
              <a:gd name="connsiteY18" fmla="*/ 447675 h 495300"/>
              <a:gd name="connsiteX19" fmla="*/ 1276350 w 1609725"/>
              <a:gd name="connsiteY19" fmla="*/ 419100 h 495300"/>
              <a:gd name="connsiteX20" fmla="*/ 1333500 w 1609725"/>
              <a:gd name="connsiteY20" fmla="*/ 333375 h 495300"/>
              <a:gd name="connsiteX21" fmla="*/ 1352550 w 1609725"/>
              <a:gd name="connsiteY21" fmla="*/ 304800 h 495300"/>
              <a:gd name="connsiteX22" fmla="*/ 1381125 w 1609725"/>
              <a:gd name="connsiteY22" fmla="*/ 228600 h 495300"/>
              <a:gd name="connsiteX23" fmla="*/ 1409700 w 1609725"/>
              <a:gd name="connsiteY23" fmla="*/ 190500 h 495300"/>
              <a:gd name="connsiteX24" fmla="*/ 1428750 w 1609725"/>
              <a:gd name="connsiteY24" fmla="*/ 123825 h 495300"/>
              <a:gd name="connsiteX25" fmla="*/ 1447800 w 1609725"/>
              <a:gd name="connsiteY25" fmla="*/ 95250 h 495300"/>
              <a:gd name="connsiteX26" fmla="*/ 1476375 w 1609725"/>
              <a:gd name="connsiteY26" fmla="*/ 28575 h 495300"/>
              <a:gd name="connsiteX27" fmla="*/ 1514475 w 1609725"/>
              <a:gd name="connsiteY27" fmla="*/ 0 h 495300"/>
              <a:gd name="connsiteX28" fmla="*/ 1609725 w 1609725"/>
              <a:gd name="connsiteY28" fmla="*/ 1905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609725" h="495300">
                <a:moveTo>
                  <a:pt x="0" y="161925"/>
                </a:moveTo>
                <a:cubicBezTo>
                  <a:pt x="22225" y="165100"/>
                  <a:pt x="45576" y="163778"/>
                  <a:pt x="66675" y="171450"/>
                </a:cubicBezTo>
                <a:cubicBezTo>
                  <a:pt x="81594" y="176875"/>
                  <a:pt x="92722" y="189694"/>
                  <a:pt x="104775" y="200025"/>
                </a:cubicBezTo>
                <a:cubicBezTo>
                  <a:pt x="126839" y="218937"/>
                  <a:pt x="138290" y="232483"/>
                  <a:pt x="152400" y="257175"/>
                </a:cubicBezTo>
                <a:cubicBezTo>
                  <a:pt x="159445" y="269503"/>
                  <a:pt x="164145" y="283099"/>
                  <a:pt x="171450" y="295275"/>
                </a:cubicBezTo>
                <a:cubicBezTo>
                  <a:pt x="183230" y="314908"/>
                  <a:pt x="202310" y="330705"/>
                  <a:pt x="209550" y="352425"/>
                </a:cubicBezTo>
                <a:cubicBezTo>
                  <a:pt x="212725" y="361950"/>
                  <a:pt x="213506" y="372646"/>
                  <a:pt x="219075" y="381000"/>
                </a:cubicBezTo>
                <a:cubicBezTo>
                  <a:pt x="228607" y="395298"/>
                  <a:pt x="272545" y="431548"/>
                  <a:pt x="285750" y="438150"/>
                </a:cubicBezTo>
                <a:cubicBezTo>
                  <a:pt x="297459" y="444004"/>
                  <a:pt x="311150" y="444500"/>
                  <a:pt x="323850" y="447675"/>
                </a:cubicBezTo>
                <a:cubicBezTo>
                  <a:pt x="427148" y="516540"/>
                  <a:pt x="357697" y="478641"/>
                  <a:pt x="628650" y="447675"/>
                </a:cubicBezTo>
                <a:cubicBezTo>
                  <a:pt x="648601" y="445395"/>
                  <a:pt x="666750" y="434975"/>
                  <a:pt x="685800" y="428625"/>
                </a:cubicBezTo>
                <a:lnTo>
                  <a:pt x="714375" y="419100"/>
                </a:lnTo>
                <a:cubicBezTo>
                  <a:pt x="736600" y="422275"/>
                  <a:pt x="759546" y="422174"/>
                  <a:pt x="781050" y="428625"/>
                </a:cubicBezTo>
                <a:cubicBezTo>
                  <a:pt x="792015" y="431914"/>
                  <a:pt x="799686" y="441995"/>
                  <a:pt x="809625" y="447675"/>
                </a:cubicBezTo>
                <a:cubicBezTo>
                  <a:pt x="833382" y="461251"/>
                  <a:pt x="850746" y="469281"/>
                  <a:pt x="876300" y="476250"/>
                </a:cubicBezTo>
                <a:cubicBezTo>
                  <a:pt x="901559" y="483139"/>
                  <a:pt x="952500" y="495300"/>
                  <a:pt x="952500" y="495300"/>
                </a:cubicBezTo>
                <a:cubicBezTo>
                  <a:pt x="1025525" y="492125"/>
                  <a:pt x="1099270" y="496487"/>
                  <a:pt x="1171575" y="485775"/>
                </a:cubicBezTo>
                <a:cubicBezTo>
                  <a:pt x="1187279" y="483449"/>
                  <a:pt x="1195476" y="464300"/>
                  <a:pt x="1209675" y="457200"/>
                </a:cubicBezTo>
                <a:cubicBezTo>
                  <a:pt x="1221384" y="451346"/>
                  <a:pt x="1235075" y="450850"/>
                  <a:pt x="1247775" y="447675"/>
                </a:cubicBezTo>
                <a:cubicBezTo>
                  <a:pt x="1257300" y="438150"/>
                  <a:pt x="1267584" y="429327"/>
                  <a:pt x="1276350" y="419100"/>
                </a:cubicBezTo>
                <a:cubicBezTo>
                  <a:pt x="1305617" y="384955"/>
                  <a:pt x="1308904" y="372729"/>
                  <a:pt x="1333500" y="333375"/>
                </a:cubicBezTo>
                <a:cubicBezTo>
                  <a:pt x="1339567" y="323667"/>
                  <a:pt x="1347430" y="315039"/>
                  <a:pt x="1352550" y="304800"/>
                </a:cubicBezTo>
                <a:cubicBezTo>
                  <a:pt x="1395324" y="219251"/>
                  <a:pt x="1310932" y="354947"/>
                  <a:pt x="1381125" y="228600"/>
                </a:cubicBezTo>
                <a:cubicBezTo>
                  <a:pt x="1388835" y="214723"/>
                  <a:pt x="1400175" y="203200"/>
                  <a:pt x="1409700" y="190500"/>
                </a:cubicBezTo>
                <a:cubicBezTo>
                  <a:pt x="1412752" y="178293"/>
                  <a:pt x="1421918" y="137490"/>
                  <a:pt x="1428750" y="123825"/>
                </a:cubicBezTo>
                <a:cubicBezTo>
                  <a:pt x="1433870" y="113586"/>
                  <a:pt x="1442680" y="105489"/>
                  <a:pt x="1447800" y="95250"/>
                </a:cubicBezTo>
                <a:cubicBezTo>
                  <a:pt x="1461988" y="66874"/>
                  <a:pt x="1452591" y="56324"/>
                  <a:pt x="1476375" y="28575"/>
                </a:cubicBezTo>
                <a:cubicBezTo>
                  <a:pt x="1486706" y="16522"/>
                  <a:pt x="1501775" y="9525"/>
                  <a:pt x="1514475" y="0"/>
                </a:cubicBezTo>
                <a:lnTo>
                  <a:pt x="1609725" y="1905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5" name="Szabadkézi sokszög 74"/>
          <p:cNvSpPr/>
          <p:nvPr/>
        </p:nvSpPr>
        <p:spPr>
          <a:xfrm>
            <a:off x="7596336" y="5896174"/>
            <a:ext cx="467451" cy="197122"/>
          </a:xfrm>
          <a:custGeom>
            <a:avLst/>
            <a:gdLst>
              <a:gd name="connsiteX0" fmla="*/ 0 w 467451"/>
              <a:gd name="connsiteY0" fmla="*/ 209550 h 266700"/>
              <a:gd name="connsiteX1" fmla="*/ 47625 w 467451"/>
              <a:gd name="connsiteY1" fmla="*/ 200025 h 266700"/>
              <a:gd name="connsiteX2" fmla="*/ 85725 w 467451"/>
              <a:gd name="connsiteY2" fmla="*/ 180975 h 266700"/>
              <a:gd name="connsiteX3" fmla="*/ 152400 w 467451"/>
              <a:gd name="connsiteY3" fmla="*/ 190500 h 266700"/>
              <a:gd name="connsiteX4" fmla="*/ 200025 w 467451"/>
              <a:gd name="connsiteY4" fmla="*/ 219075 h 266700"/>
              <a:gd name="connsiteX5" fmla="*/ 266700 w 467451"/>
              <a:gd name="connsiteY5" fmla="*/ 266700 h 266700"/>
              <a:gd name="connsiteX6" fmla="*/ 400050 w 467451"/>
              <a:gd name="connsiteY6" fmla="*/ 257175 h 266700"/>
              <a:gd name="connsiteX7" fmla="*/ 428625 w 467451"/>
              <a:gd name="connsiteY7" fmla="*/ 247650 h 266700"/>
              <a:gd name="connsiteX8" fmla="*/ 438150 w 467451"/>
              <a:gd name="connsiteY8" fmla="*/ 219075 h 266700"/>
              <a:gd name="connsiteX9" fmla="*/ 457200 w 467451"/>
              <a:gd name="connsiteY9" fmla="*/ 190500 h 266700"/>
              <a:gd name="connsiteX10" fmla="*/ 428625 w 467451"/>
              <a:gd name="connsiteY10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7451" h="266700">
                <a:moveTo>
                  <a:pt x="0" y="209550"/>
                </a:moveTo>
                <a:cubicBezTo>
                  <a:pt x="15875" y="206375"/>
                  <a:pt x="32266" y="205145"/>
                  <a:pt x="47625" y="200025"/>
                </a:cubicBezTo>
                <a:cubicBezTo>
                  <a:pt x="61095" y="195535"/>
                  <a:pt x="71584" y="182261"/>
                  <a:pt x="85725" y="180975"/>
                </a:cubicBezTo>
                <a:cubicBezTo>
                  <a:pt x="108083" y="178942"/>
                  <a:pt x="130175" y="187325"/>
                  <a:pt x="152400" y="190500"/>
                </a:cubicBezTo>
                <a:cubicBezTo>
                  <a:pt x="168275" y="200025"/>
                  <a:pt x="185214" y="207967"/>
                  <a:pt x="200025" y="219075"/>
                </a:cubicBezTo>
                <a:cubicBezTo>
                  <a:pt x="277255" y="276998"/>
                  <a:pt x="175848" y="221274"/>
                  <a:pt x="266700" y="266700"/>
                </a:cubicBezTo>
                <a:cubicBezTo>
                  <a:pt x="311150" y="263525"/>
                  <a:pt x="355792" y="262382"/>
                  <a:pt x="400050" y="257175"/>
                </a:cubicBezTo>
                <a:cubicBezTo>
                  <a:pt x="410021" y="256002"/>
                  <a:pt x="421525" y="254750"/>
                  <a:pt x="428625" y="247650"/>
                </a:cubicBezTo>
                <a:cubicBezTo>
                  <a:pt x="435725" y="240550"/>
                  <a:pt x="433660" y="228055"/>
                  <a:pt x="438150" y="219075"/>
                </a:cubicBezTo>
                <a:cubicBezTo>
                  <a:pt x="443270" y="208836"/>
                  <a:pt x="450850" y="200025"/>
                  <a:pt x="457200" y="190500"/>
                </a:cubicBezTo>
                <a:cubicBezTo>
                  <a:pt x="447302" y="2435"/>
                  <a:pt x="501706" y="36541"/>
                  <a:pt x="428625" y="0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6" name="Szabadkézi sokszög 75"/>
          <p:cNvSpPr/>
          <p:nvPr/>
        </p:nvSpPr>
        <p:spPr>
          <a:xfrm>
            <a:off x="7190454" y="5670816"/>
            <a:ext cx="365500" cy="396609"/>
          </a:xfrm>
          <a:custGeom>
            <a:avLst/>
            <a:gdLst>
              <a:gd name="connsiteX0" fmla="*/ 142875 w 247650"/>
              <a:gd name="connsiteY0" fmla="*/ 353538 h 353538"/>
              <a:gd name="connsiteX1" fmla="*/ 228600 w 247650"/>
              <a:gd name="connsiteY1" fmla="*/ 296388 h 353538"/>
              <a:gd name="connsiteX2" fmla="*/ 247650 w 247650"/>
              <a:gd name="connsiteY2" fmla="*/ 239238 h 353538"/>
              <a:gd name="connsiteX3" fmla="*/ 238125 w 247650"/>
              <a:gd name="connsiteY3" fmla="*/ 153513 h 353538"/>
              <a:gd name="connsiteX4" fmla="*/ 209550 w 247650"/>
              <a:gd name="connsiteY4" fmla="*/ 115413 h 353538"/>
              <a:gd name="connsiteX5" fmla="*/ 152400 w 247650"/>
              <a:gd name="connsiteY5" fmla="*/ 48738 h 353538"/>
              <a:gd name="connsiteX6" fmla="*/ 133350 w 247650"/>
              <a:gd name="connsiteY6" fmla="*/ 20163 h 353538"/>
              <a:gd name="connsiteX7" fmla="*/ 0 w 247650"/>
              <a:gd name="connsiteY7" fmla="*/ 1113 h 35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" h="353538">
                <a:moveTo>
                  <a:pt x="142875" y="353538"/>
                </a:moveTo>
                <a:cubicBezTo>
                  <a:pt x="182029" y="337876"/>
                  <a:pt x="204826" y="336012"/>
                  <a:pt x="228600" y="296388"/>
                </a:cubicBezTo>
                <a:cubicBezTo>
                  <a:pt x="238931" y="279169"/>
                  <a:pt x="247650" y="239238"/>
                  <a:pt x="247650" y="239238"/>
                </a:cubicBezTo>
                <a:cubicBezTo>
                  <a:pt x="244475" y="210663"/>
                  <a:pt x="246580" y="180992"/>
                  <a:pt x="238125" y="153513"/>
                </a:cubicBezTo>
                <a:cubicBezTo>
                  <a:pt x="233456" y="138340"/>
                  <a:pt x="218356" y="128622"/>
                  <a:pt x="209550" y="115413"/>
                </a:cubicBezTo>
                <a:cubicBezTo>
                  <a:pt x="168192" y="53376"/>
                  <a:pt x="200641" y="80899"/>
                  <a:pt x="152400" y="48738"/>
                </a:cubicBezTo>
                <a:cubicBezTo>
                  <a:pt x="146050" y="39213"/>
                  <a:pt x="143058" y="26230"/>
                  <a:pt x="133350" y="20163"/>
                </a:cubicBezTo>
                <a:cubicBezTo>
                  <a:pt x="90019" y="-6919"/>
                  <a:pt x="48321" y="1113"/>
                  <a:pt x="0" y="1113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7" name="Szabadkézi sokszög 76"/>
          <p:cNvSpPr/>
          <p:nvPr/>
        </p:nvSpPr>
        <p:spPr>
          <a:xfrm>
            <a:off x="7267575" y="6019800"/>
            <a:ext cx="266700" cy="542925"/>
          </a:xfrm>
          <a:custGeom>
            <a:avLst/>
            <a:gdLst>
              <a:gd name="connsiteX0" fmla="*/ 0 w 266700"/>
              <a:gd name="connsiteY0" fmla="*/ 0 h 542925"/>
              <a:gd name="connsiteX1" fmla="*/ 57150 w 266700"/>
              <a:gd name="connsiteY1" fmla="*/ 19050 h 542925"/>
              <a:gd name="connsiteX2" fmla="*/ 95250 w 266700"/>
              <a:gd name="connsiteY2" fmla="*/ 133350 h 542925"/>
              <a:gd name="connsiteX3" fmla="*/ 76200 w 266700"/>
              <a:gd name="connsiteY3" fmla="*/ 276225 h 542925"/>
              <a:gd name="connsiteX4" fmla="*/ 57150 w 266700"/>
              <a:gd name="connsiteY4" fmla="*/ 304800 h 542925"/>
              <a:gd name="connsiteX5" fmla="*/ 95250 w 266700"/>
              <a:gd name="connsiteY5" fmla="*/ 428625 h 542925"/>
              <a:gd name="connsiteX6" fmla="*/ 114300 w 266700"/>
              <a:gd name="connsiteY6" fmla="*/ 457200 h 542925"/>
              <a:gd name="connsiteX7" fmla="*/ 142875 w 266700"/>
              <a:gd name="connsiteY7" fmla="*/ 466725 h 542925"/>
              <a:gd name="connsiteX8" fmla="*/ 247650 w 266700"/>
              <a:gd name="connsiteY8" fmla="*/ 523875 h 542925"/>
              <a:gd name="connsiteX9" fmla="*/ 266700 w 266700"/>
              <a:gd name="connsiteY9" fmla="*/ 542925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700" h="542925">
                <a:moveTo>
                  <a:pt x="0" y="0"/>
                </a:moveTo>
                <a:cubicBezTo>
                  <a:pt x="19050" y="6350"/>
                  <a:pt x="40122" y="8407"/>
                  <a:pt x="57150" y="19050"/>
                </a:cubicBezTo>
                <a:cubicBezTo>
                  <a:pt x="84469" y="36124"/>
                  <a:pt x="94091" y="128136"/>
                  <a:pt x="95250" y="133350"/>
                </a:cubicBezTo>
                <a:cubicBezTo>
                  <a:pt x="93829" y="148985"/>
                  <a:pt x="90763" y="242244"/>
                  <a:pt x="76200" y="276225"/>
                </a:cubicBezTo>
                <a:cubicBezTo>
                  <a:pt x="71691" y="286747"/>
                  <a:pt x="63500" y="295275"/>
                  <a:pt x="57150" y="304800"/>
                </a:cubicBezTo>
                <a:cubicBezTo>
                  <a:pt x="69332" y="353527"/>
                  <a:pt x="73670" y="385465"/>
                  <a:pt x="95250" y="428625"/>
                </a:cubicBezTo>
                <a:cubicBezTo>
                  <a:pt x="100370" y="438864"/>
                  <a:pt x="105361" y="450049"/>
                  <a:pt x="114300" y="457200"/>
                </a:cubicBezTo>
                <a:cubicBezTo>
                  <a:pt x="122140" y="463472"/>
                  <a:pt x="133735" y="462570"/>
                  <a:pt x="142875" y="466725"/>
                </a:cubicBezTo>
                <a:cubicBezTo>
                  <a:pt x="167958" y="478126"/>
                  <a:pt x="220180" y="501899"/>
                  <a:pt x="247650" y="523875"/>
                </a:cubicBezTo>
                <a:cubicBezTo>
                  <a:pt x="254662" y="529485"/>
                  <a:pt x="260350" y="536575"/>
                  <a:pt x="266700" y="542925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8" name="Szabadkézi sokszög 77"/>
          <p:cNvSpPr/>
          <p:nvPr/>
        </p:nvSpPr>
        <p:spPr>
          <a:xfrm>
            <a:off x="7596336" y="5607583"/>
            <a:ext cx="171450" cy="126467"/>
          </a:xfrm>
          <a:custGeom>
            <a:avLst/>
            <a:gdLst>
              <a:gd name="connsiteX0" fmla="*/ 171450 w 171450"/>
              <a:gd name="connsiteY0" fmla="*/ 126467 h 126467"/>
              <a:gd name="connsiteX1" fmla="*/ 161925 w 171450"/>
              <a:gd name="connsiteY1" fmla="*/ 69317 h 126467"/>
              <a:gd name="connsiteX2" fmla="*/ 152400 w 171450"/>
              <a:gd name="connsiteY2" fmla="*/ 40742 h 126467"/>
              <a:gd name="connsiteX3" fmla="*/ 0 w 171450"/>
              <a:gd name="connsiteY3" fmla="*/ 2642 h 12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50" h="126467">
                <a:moveTo>
                  <a:pt x="171450" y="126467"/>
                </a:moveTo>
                <a:cubicBezTo>
                  <a:pt x="168275" y="107417"/>
                  <a:pt x="166115" y="88170"/>
                  <a:pt x="161925" y="69317"/>
                </a:cubicBezTo>
                <a:cubicBezTo>
                  <a:pt x="159747" y="59516"/>
                  <a:pt x="159500" y="47842"/>
                  <a:pt x="152400" y="40742"/>
                </a:cubicBezTo>
                <a:cubicBezTo>
                  <a:pt x="96688" y="-14970"/>
                  <a:pt x="79516" y="2642"/>
                  <a:pt x="0" y="2642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67" name="Csoportba foglalás 66"/>
          <p:cNvGrpSpPr/>
          <p:nvPr/>
        </p:nvGrpSpPr>
        <p:grpSpPr>
          <a:xfrm>
            <a:off x="6638004" y="4979597"/>
            <a:ext cx="928988" cy="571500"/>
            <a:chOff x="1600200" y="4953000"/>
            <a:chExt cx="928988" cy="571500"/>
          </a:xfrm>
        </p:grpSpPr>
        <p:sp>
          <p:nvSpPr>
            <p:cNvPr id="68" name="Szabadkézi sokszög 67"/>
            <p:cNvSpPr/>
            <p:nvPr/>
          </p:nvSpPr>
          <p:spPr>
            <a:xfrm>
              <a:off x="1800225" y="4979597"/>
              <a:ext cx="704850" cy="544903"/>
            </a:xfrm>
            <a:custGeom>
              <a:avLst/>
              <a:gdLst>
                <a:gd name="connsiteX0" fmla="*/ 0 w 704850"/>
                <a:gd name="connsiteY0" fmla="*/ 544903 h 544903"/>
                <a:gd name="connsiteX1" fmla="*/ 76200 w 704850"/>
                <a:gd name="connsiteY1" fmla="*/ 525853 h 544903"/>
                <a:gd name="connsiteX2" fmla="*/ 114300 w 704850"/>
                <a:gd name="connsiteY2" fmla="*/ 506803 h 544903"/>
                <a:gd name="connsiteX3" fmla="*/ 171450 w 704850"/>
                <a:gd name="connsiteY3" fmla="*/ 478228 h 544903"/>
                <a:gd name="connsiteX4" fmla="*/ 190500 w 704850"/>
                <a:gd name="connsiteY4" fmla="*/ 449653 h 544903"/>
                <a:gd name="connsiteX5" fmla="*/ 219075 w 704850"/>
                <a:gd name="connsiteY5" fmla="*/ 430603 h 544903"/>
                <a:gd name="connsiteX6" fmla="*/ 257175 w 704850"/>
                <a:gd name="connsiteY6" fmla="*/ 344878 h 544903"/>
                <a:gd name="connsiteX7" fmla="*/ 304800 w 704850"/>
                <a:gd name="connsiteY7" fmla="*/ 325828 h 544903"/>
                <a:gd name="connsiteX8" fmla="*/ 400050 w 704850"/>
                <a:gd name="connsiteY8" fmla="*/ 306778 h 544903"/>
                <a:gd name="connsiteX9" fmla="*/ 419100 w 704850"/>
                <a:gd name="connsiteY9" fmla="*/ 278203 h 544903"/>
                <a:gd name="connsiteX10" fmla="*/ 428625 w 704850"/>
                <a:gd name="connsiteY10" fmla="*/ 249628 h 544903"/>
                <a:gd name="connsiteX11" fmla="*/ 447675 w 704850"/>
                <a:gd name="connsiteY11" fmla="*/ 163903 h 544903"/>
                <a:gd name="connsiteX12" fmla="*/ 485775 w 704850"/>
                <a:gd name="connsiteY12" fmla="*/ 116278 h 544903"/>
                <a:gd name="connsiteX13" fmla="*/ 695325 w 704850"/>
                <a:gd name="connsiteY13" fmla="*/ 106753 h 544903"/>
                <a:gd name="connsiteX14" fmla="*/ 704850 w 704850"/>
                <a:gd name="connsiteY14" fmla="*/ 78178 h 544903"/>
                <a:gd name="connsiteX15" fmla="*/ 695325 w 704850"/>
                <a:gd name="connsiteY15" fmla="*/ 49603 h 544903"/>
                <a:gd name="connsiteX16" fmla="*/ 676275 w 704850"/>
                <a:gd name="connsiteY16" fmla="*/ 21028 h 544903"/>
                <a:gd name="connsiteX17" fmla="*/ 514350 w 704850"/>
                <a:gd name="connsiteY17" fmla="*/ 1978 h 54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04850" h="544903">
                  <a:moveTo>
                    <a:pt x="0" y="544903"/>
                  </a:moveTo>
                  <a:cubicBezTo>
                    <a:pt x="27953" y="539312"/>
                    <a:pt x="50572" y="536836"/>
                    <a:pt x="76200" y="525853"/>
                  </a:cubicBezTo>
                  <a:cubicBezTo>
                    <a:pt x="89251" y="520260"/>
                    <a:pt x="101249" y="512396"/>
                    <a:pt x="114300" y="506803"/>
                  </a:cubicBezTo>
                  <a:cubicBezTo>
                    <a:pt x="169509" y="483142"/>
                    <a:pt x="116536" y="514837"/>
                    <a:pt x="171450" y="478228"/>
                  </a:cubicBezTo>
                  <a:cubicBezTo>
                    <a:pt x="177800" y="468703"/>
                    <a:pt x="182405" y="457748"/>
                    <a:pt x="190500" y="449653"/>
                  </a:cubicBezTo>
                  <a:cubicBezTo>
                    <a:pt x="198595" y="441558"/>
                    <a:pt x="213008" y="440311"/>
                    <a:pt x="219075" y="430603"/>
                  </a:cubicBezTo>
                  <a:cubicBezTo>
                    <a:pt x="230603" y="412159"/>
                    <a:pt x="233338" y="361904"/>
                    <a:pt x="257175" y="344878"/>
                  </a:cubicBezTo>
                  <a:cubicBezTo>
                    <a:pt x="271088" y="334940"/>
                    <a:pt x="288580" y="331235"/>
                    <a:pt x="304800" y="325828"/>
                  </a:cubicBezTo>
                  <a:cubicBezTo>
                    <a:pt x="333218" y="316355"/>
                    <a:pt x="371912" y="311468"/>
                    <a:pt x="400050" y="306778"/>
                  </a:cubicBezTo>
                  <a:cubicBezTo>
                    <a:pt x="406400" y="297253"/>
                    <a:pt x="413980" y="288442"/>
                    <a:pt x="419100" y="278203"/>
                  </a:cubicBezTo>
                  <a:cubicBezTo>
                    <a:pt x="423590" y="269223"/>
                    <a:pt x="426190" y="259368"/>
                    <a:pt x="428625" y="249628"/>
                  </a:cubicBezTo>
                  <a:cubicBezTo>
                    <a:pt x="435725" y="221230"/>
                    <a:pt x="440575" y="192301"/>
                    <a:pt x="447675" y="163903"/>
                  </a:cubicBezTo>
                  <a:cubicBezTo>
                    <a:pt x="452869" y="143128"/>
                    <a:pt x="457912" y="119622"/>
                    <a:pt x="485775" y="116278"/>
                  </a:cubicBezTo>
                  <a:cubicBezTo>
                    <a:pt x="555199" y="107947"/>
                    <a:pt x="625475" y="109928"/>
                    <a:pt x="695325" y="106753"/>
                  </a:cubicBezTo>
                  <a:cubicBezTo>
                    <a:pt x="698500" y="97228"/>
                    <a:pt x="704850" y="88218"/>
                    <a:pt x="704850" y="78178"/>
                  </a:cubicBezTo>
                  <a:cubicBezTo>
                    <a:pt x="704850" y="68138"/>
                    <a:pt x="699815" y="58583"/>
                    <a:pt x="695325" y="49603"/>
                  </a:cubicBezTo>
                  <a:cubicBezTo>
                    <a:pt x="690205" y="39364"/>
                    <a:pt x="685983" y="27095"/>
                    <a:pt x="676275" y="21028"/>
                  </a:cubicBezTo>
                  <a:cubicBezTo>
                    <a:pt x="628124" y="-9066"/>
                    <a:pt x="565927" y="1978"/>
                    <a:pt x="514350" y="197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9" name="Szabadkézi sokszög 68"/>
            <p:cNvSpPr/>
            <p:nvPr/>
          </p:nvSpPr>
          <p:spPr>
            <a:xfrm>
              <a:off x="1600200" y="4953000"/>
              <a:ext cx="928988" cy="342900"/>
            </a:xfrm>
            <a:custGeom>
              <a:avLst/>
              <a:gdLst>
                <a:gd name="connsiteX0" fmla="*/ 0 w 928988"/>
                <a:gd name="connsiteY0" fmla="*/ 342900 h 342900"/>
                <a:gd name="connsiteX1" fmla="*/ 47625 w 928988"/>
                <a:gd name="connsiteY1" fmla="*/ 333375 h 342900"/>
                <a:gd name="connsiteX2" fmla="*/ 76200 w 928988"/>
                <a:gd name="connsiteY2" fmla="*/ 323850 h 342900"/>
                <a:gd name="connsiteX3" fmla="*/ 114300 w 928988"/>
                <a:gd name="connsiteY3" fmla="*/ 314325 h 342900"/>
                <a:gd name="connsiteX4" fmla="*/ 161925 w 928988"/>
                <a:gd name="connsiteY4" fmla="*/ 257175 h 342900"/>
                <a:gd name="connsiteX5" fmla="*/ 228600 w 928988"/>
                <a:gd name="connsiteY5" fmla="*/ 190500 h 342900"/>
                <a:gd name="connsiteX6" fmla="*/ 390525 w 928988"/>
                <a:gd name="connsiteY6" fmla="*/ 171450 h 342900"/>
                <a:gd name="connsiteX7" fmla="*/ 447675 w 928988"/>
                <a:gd name="connsiteY7" fmla="*/ 152400 h 342900"/>
                <a:gd name="connsiteX8" fmla="*/ 504825 w 928988"/>
                <a:gd name="connsiteY8" fmla="*/ 114300 h 342900"/>
                <a:gd name="connsiteX9" fmla="*/ 638175 w 928988"/>
                <a:gd name="connsiteY9" fmla="*/ 104775 h 342900"/>
                <a:gd name="connsiteX10" fmla="*/ 666750 w 928988"/>
                <a:gd name="connsiteY10" fmla="*/ 85725 h 342900"/>
                <a:gd name="connsiteX11" fmla="*/ 809625 w 928988"/>
                <a:gd name="connsiteY11" fmla="*/ 104775 h 342900"/>
                <a:gd name="connsiteX12" fmla="*/ 923925 w 928988"/>
                <a:gd name="connsiteY12" fmla="*/ 95250 h 342900"/>
                <a:gd name="connsiteX13" fmla="*/ 914400 w 928988"/>
                <a:gd name="connsiteY13" fmla="*/ 47625 h 342900"/>
                <a:gd name="connsiteX14" fmla="*/ 885825 w 928988"/>
                <a:gd name="connsiteY14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8988" h="342900">
                  <a:moveTo>
                    <a:pt x="0" y="342900"/>
                  </a:moveTo>
                  <a:cubicBezTo>
                    <a:pt x="15875" y="339725"/>
                    <a:pt x="31919" y="337302"/>
                    <a:pt x="47625" y="333375"/>
                  </a:cubicBezTo>
                  <a:cubicBezTo>
                    <a:pt x="57365" y="330940"/>
                    <a:pt x="66546" y="326608"/>
                    <a:pt x="76200" y="323850"/>
                  </a:cubicBezTo>
                  <a:cubicBezTo>
                    <a:pt x="88787" y="320254"/>
                    <a:pt x="101600" y="317500"/>
                    <a:pt x="114300" y="314325"/>
                  </a:cubicBezTo>
                  <a:cubicBezTo>
                    <a:pt x="166301" y="210323"/>
                    <a:pt x="99097" y="328978"/>
                    <a:pt x="161925" y="257175"/>
                  </a:cubicBezTo>
                  <a:cubicBezTo>
                    <a:pt x="200125" y="213518"/>
                    <a:pt x="180703" y="197685"/>
                    <a:pt x="228600" y="190500"/>
                  </a:cubicBezTo>
                  <a:cubicBezTo>
                    <a:pt x="282346" y="182438"/>
                    <a:pt x="336550" y="177800"/>
                    <a:pt x="390525" y="171450"/>
                  </a:cubicBezTo>
                  <a:cubicBezTo>
                    <a:pt x="409575" y="165100"/>
                    <a:pt x="430967" y="163539"/>
                    <a:pt x="447675" y="152400"/>
                  </a:cubicBezTo>
                  <a:cubicBezTo>
                    <a:pt x="466725" y="139700"/>
                    <a:pt x="481988" y="115931"/>
                    <a:pt x="504825" y="114300"/>
                  </a:cubicBezTo>
                  <a:lnTo>
                    <a:pt x="638175" y="104775"/>
                  </a:lnTo>
                  <a:cubicBezTo>
                    <a:pt x="647700" y="98425"/>
                    <a:pt x="655328" y="86486"/>
                    <a:pt x="666750" y="85725"/>
                  </a:cubicBezTo>
                  <a:cubicBezTo>
                    <a:pt x="744441" y="80546"/>
                    <a:pt x="757021" y="87240"/>
                    <a:pt x="809625" y="104775"/>
                  </a:cubicBezTo>
                  <a:cubicBezTo>
                    <a:pt x="847725" y="101600"/>
                    <a:pt x="890361" y="113558"/>
                    <a:pt x="923925" y="95250"/>
                  </a:cubicBezTo>
                  <a:cubicBezTo>
                    <a:pt x="938138" y="87498"/>
                    <a:pt x="918327" y="63331"/>
                    <a:pt x="914400" y="47625"/>
                  </a:cubicBezTo>
                  <a:cubicBezTo>
                    <a:pt x="906157" y="14652"/>
                    <a:pt x="908288" y="22463"/>
                    <a:pt x="885825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2" name="Ellipszis 31"/>
          <p:cNvSpPr/>
          <p:nvPr/>
        </p:nvSpPr>
        <p:spPr>
          <a:xfrm>
            <a:off x="7420669" y="4979597"/>
            <a:ext cx="576064" cy="54490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  <a:tileRect/>
          </a:gra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Ellipszis 35"/>
          <p:cNvSpPr/>
          <p:nvPr/>
        </p:nvSpPr>
        <p:spPr>
          <a:xfrm rot="17902569">
            <a:off x="7770242" y="4969322"/>
            <a:ext cx="423664" cy="39250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  <a:tileRect/>
          </a:gra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Szabadkézi sokszög 34"/>
          <p:cNvSpPr/>
          <p:nvPr/>
        </p:nvSpPr>
        <p:spPr>
          <a:xfrm>
            <a:off x="6876256" y="4981244"/>
            <a:ext cx="885825" cy="67006"/>
          </a:xfrm>
          <a:custGeom>
            <a:avLst/>
            <a:gdLst>
              <a:gd name="connsiteX0" fmla="*/ 885825 w 885825"/>
              <a:gd name="connsiteY0" fmla="*/ 28906 h 67006"/>
              <a:gd name="connsiteX1" fmla="*/ 819150 w 885825"/>
              <a:gd name="connsiteY1" fmla="*/ 9856 h 67006"/>
              <a:gd name="connsiteX2" fmla="*/ 466725 w 885825"/>
              <a:gd name="connsiteY2" fmla="*/ 9856 h 67006"/>
              <a:gd name="connsiteX3" fmla="*/ 381000 w 885825"/>
              <a:gd name="connsiteY3" fmla="*/ 19381 h 67006"/>
              <a:gd name="connsiteX4" fmla="*/ 66675 w 885825"/>
              <a:gd name="connsiteY4" fmla="*/ 28906 h 67006"/>
              <a:gd name="connsiteX5" fmla="*/ 0 w 885825"/>
              <a:gd name="connsiteY5" fmla="*/ 67006 h 6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5825" h="67006">
                <a:moveTo>
                  <a:pt x="885825" y="28906"/>
                </a:moveTo>
                <a:cubicBezTo>
                  <a:pt x="863600" y="22556"/>
                  <a:pt x="841950" y="13656"/>
                  <a:pt x="819150" y="9856"/>
                </a:cubicBezTo>
                <a:cubicBezTo>
                  <a:pt x="701183" y="-9805"/>
                  <a:pt x="586689" y="5242"/>
                  <a:pt x="466725" y="9856"/>
                </a:cubicBezTo>
                <a:cubicBezTo>
                  <a:pt x="438150" y="13031"/>
                  <a:pt x="409718" y="18013"/>
                  <a:pt x="381000" y="19381"/>
                </a:cubicBezTo>
                <a:cubicBezTo>
                  <a:pt x="276296" y="24367"/>
                  <a:pt x="171189" y="20866"/>
                  <a:pt x="66675" y="28906"/>
                </a:cubicBezTo>
                <a:cubicBezTo>
                  <a:pt x="11308" y="33165"/>
                  <a:pt x="15494" y="36019"/>
                  <a:pt x="0" y="67006"/>
                </a:cubicBezTo>
              </a:path>
            </a:pathLst>
          </a:cu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0" name="Szabadkézi sokszög 69"/>
          <p:cNvSpPr/>
          <p:nvPr/>
        </p:nvSpPr>
        <p:spPr>
          <a:xfrm>
            <a:off x="7171522" y="5048250"/>
            <a:ext cx="571509" cy="781050"/>
          </a:xfrm>
          <a:custGeom>
            <a:avLst/>
            <a:gdLst>
              <a:gd name="connsiteX0" fmla="*/ 571509 w 571509"/>
              <a:gd name="connsiteY0" fmla="*/ 0 h 781050"/>
              <a:gd name="connsiteX1" fmla="*/ 514359 w 571509"/>
              <a:gd name="connsiteY1" fmla="*/ 19050 h 781050"/>
              <a:gd name="connsiteX2" fmla="*/ 476259 w 571509"/>
              <a:gd name="connsiteY2" fmla="*/ 47625 h 781050"/>
              <a:gd name="connsiteX3" fmla="*/ 447684 w 571509"/>
              <a:gd name="connsiteY3" fmla="*/ 66675 h 781050"/>
              <a:gd name="connsiteX4" fmla="*/ 323859 w 571509"/>
              <a:gd name="connsiteY4" fmla="*/ 190500 h 781050"/>
              <a:gd name="connsiteX5" fmla="*/ 209559 w 571509"/>
              <a:gd name="connsiteY5" fmla="*/ 276225 h 781050"/>
              <a:gd name="connsiteX6" fmla="*/ 171459 w 571509"/>
              <a:gd name="connsiteY6" fmla="*/ 304800 h 781050"/>
              <a:gd name="connsiteX7" fmla="*/ 152409 w 571509"/>
              <a:gd name="connsiteY7" fmla="*/ 342900 h 781050"/>
              <a:gd name="connsiteX8" fmla="*/ 95259 w 571509"/>
              <a:gd name="connsiteY8" fmla="*/ 485775 h 781050"/>
              <a:gd name="connsiteX9" fmla="*/ 66684 w 571509"/>
              <a:gd name="connsiteY9" fmla="*/ 542925 h 781050"/>
              <a:gd name="connsiteX10" fmla="*/ 47634 w 571509"/>
              <a:gd name="connsiteY10" fmla="*/ 590550 h 781050"/>
              <a:gd name="connsiteX11" fmla="*/ 28584 w 571509"/>
              <a:gd name="connsiteY11" fmla="*/ 619125 h 781050"/>
              <a:gd name="connsiteX12" fmla="*/ 19059 w 571509"/>
              <a:gd name="connsiteY12" fmla="*/ 647700 h 781050"/>
              <a:gd name="connsiteX13" fmla="*/ 9 w 571509"/>
              <a:gd name="connsiteY13" fmla="*/ 78105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1509" h="781050">
                <a:moveTo>
                  <a:pt x="571509" y="0"/>
                </a:moveTo>
                <a:cubicBezTo>
                  <a:pt x="552459" y="6350"/>
                  <a:pt x="532320" y="10070"/>
                  <a:pt x="514359" y="19050"/>
                </a:cubicBezTo>
                <a:cubicBezTo>
                  <a:pt x="500160" y="26150"/>
                  <a:pt x="489177" y="38398"/>
                  <a:pt x="476259" y="47625"/>
                </a:cubicBezTo>
                <a:cubicBezTo>
                  <a:pt x="466944" y="54279"/>
                  <a:pt x="456035" y="58845"/>
                  <a:pt x="447684" y="66675"/>
                </a:cubicBezTo>
                <a:cubicBezTo>
                  <a:pt x="405100" y="106598"/>
                  <a:pt x="367144" y="151338"/>
                  <a:pt x="323859" y="190500"/>
                </a:cubicBezTo>
                <a:lnTo>
                  <a:pt x="209559" y="276225"/>
                </a:lnTo>
                <a:lnTo>
                  <a:pt x="171459" y="304800"/>
                </a:lnTo>
                <a:cubicBezTo>
                  <a:pt x="165109" y="317500"/>
                  <a:pt x="157870" y="329793"/>
                  <a:pt x="152409" y="342900"/>
                </a:cubicBezTo>
                <a:cubicBezTo>
                  <a:pt x="104445" y="458013"/>
                  <a:pt x="144235" y="379661"/>
                  <a:pt x="95259" y="485775"/>
                </a:cubicBezTo>
                <a:cubicBezTo>
                  <a:pt x="86334" y="505113"/>
                  <a:pt x="75497" y="523536"/>
                  <a:pt x="66684" y="542925"/>
                </a:cubicBezTo>
                <a:cubicBezTo>
                  <a:pt x="59609" y="558490"/>
                  <a:pt x="55280" y="575257"/>
                  <a:pt x="47634" y="590550"/>
                </a:cubicBezTo>
                <a:cubicBezTo>
                  <a:pt x="42514" y="600789"/>
                  <a:pt x="33704" y="608886"/>
                  <a:pt x="28584" y="619125"/>
                </a:cubicBezTo>
                <a:cubicBezTo>
                  <a:pt x="24094" y="628105"/>
                  <a:pt x="21028" y="637855"/>
                  <a:pt x="19059" y="647700"/>
                </a:cubicBezTo>
                <a:cubicBezTo>
                  <a:pt x="-1035" y="748170"/>
                  <a:pt x="9" y="726678"/>
                  <a:pt x="9" y="781050"/>
                </a:cubicBezTo>
              </a:path>
            </a:pathLst>
          </a:cu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1" name="Szabadkézi sokszög 70"/>
          <p:cNvSpPr/>
          <p:nvPr/>
        </p:nvSpPr>
        <p:spPr>
          <a:xfrm>
            <a:off x="7752556" y="5029200"/>
            <a:ext cx="400074" cy="933450"/>
          </a:xfrm>
          <a:custGeom>
            <a:avLst/>
            <a:gdLst>
              <a:gd name="connsiteX0" fmla="*/ 0 w 400074"/>
              <a:gd name="connsiteY0" fmla="*/ 0 h 933450"/>
              <a:gd name="connsiteX1" fmla="*/ 28575 w 400074"/>
              <a:gd name="connsiteY1" fmla="*/ 85725 h 933450"/>
              <a:gd name="connsiteX2" fmla="*/ 47625 w 400074"/>
              <a:gd name="connsiteY2" fmla="*/ 142875 h 933450"/>
              <a:gd name="connsiteX3" fmla="*/ 57150 w 400074"/>
              <a:gd name="connsiteY3" fmla="*/ 228600 h 933450"/>
              <a:gd name="connsiteX4" fmla="*/ 76200 w 400074"/>
              <a:gd name="connsiteY4" fmla="*/ 419100 h 933450"/>
              <a:gd name="connsiteX5" fmla="*/ 85725 w 400074"/>
              <a:gd name="connsiteY5" fmla="*/ 447675 h 933450"/>
              <a:gd name="connsiteX6" fmla="*/ 104775 w 400074"/>
              <a:gd name="connsiteY6" fmla="*/ 476250 h 933450"/>
              <a:gd name="connsiteX7" fmla="*/ 171450 w 400074"/>
              <a:gd name="connsiteY7" fmla="*/ 571500 h 933450"/>
              <a:gd name="connsiteX8" fmla="*/ 209550 w 400074"/>
              <a:gd name="connsiteY8" fmla="*/ 619125 h 933450"/>
              <a:gd name="connsiteX9" fmla="*/ 247650 w 400074"/>
              <a:gd name="connsiteY9" fmla="*/ 714375 h 933450"/>
              <a:gd name="connsiteX10" fmla="*/ 276225 w 400074"/>
              <a:gd name="connsiteY10" fmla="*/ 742950 h 933450"/>
              <a:gd name="connsiteX11" fmla="*/ 304800 w 400074"/>
              <a:gd name="connsiteY11" fmla="*/ 800100 h 933450"/>
              <a:gd name="connsiteX12" fmla="*/ 314325 w 400074"/>
              <a:gd name="connsiteY12" fmla="*/ 828675 h 933450"/>
              <a:gd name="connsiteX13" fmla="*/ 333375 w 400074"/>
              <a:gd name="connsiteY13" fmla="*/ 876300 h 933450"/>
              <a:gd name="connsiteX14" fmla="*/ 342900 w 400074"/>
              <a:gd name="connsiteY14" fmla="*/ 904875 h 933450"/>
              <a:gd name="connsiteX15" fmla="*/ 400050 w 400074"/>
              <a:gd name="connsiteY15" fmla="*/ 93345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0074" h="933450">
                <a:moveTo>
                  <a:pt x="0" y="0"/>
                </a:moveTo>
                <a:cubicBezTo>
                  <a:pt x="21449" y="128696"/>
                  <a:pt x="-7140" y="5365"/>
                  <a:pt x="28575" y="85725"/>
                </a:cubicBezTo>
                <a:cubicBezTo>
                  <a:pt x="36730" y="104075"/>
                  <a:pt x="47625" y="142875"/>
                  <a:pt x="47625" y="142875"/>
                </a:cubicBezTo>
                <a:cubicBezTo>
                  <a:pt x="50800" y="171450"/>
                  <a:pt x="54192" y="200002"/>
                  <a:pt x="57150" y="228600"/>
                </a:cubicBezTo>
                <a:cubicBezTo>
                  <a:pt x="63717" y="292078"/>
                  <a:pt x="67946" y="355819"/>
                  <a:pt x="76200" y="419100"/>
                </a:cubicBezTo>
                <a:cubicBezTo>
                  <a:pt x="77499" y="429056"/>
                  <a:pt x="81235" y="438695"/>
                  <a:pt x="85725" y="447675"/>
                </a:cubicBezTo>
                <a:cubicBezTo>
                  <a:pt x="90845" y="457914"/>
                  <a:pt x="99293" y="466200"/>
                  <a:pt x="104775" y="476250"/>
                </a:cubicBezTo>
                <a:cubicBezTo>
                  <a:pt x="154169" y="566805"/>
                  <a:pt x="116757" y="535038"/>
                  <a:pt x="171450" y="571500"/>
                </a:cubicBezTo>
                <a:cubicBezTo>
                  <a:pt x="194192" y="639725"/>
                  <a:pt x="161679" y="561680"/>
                  <a:pt x="209550" y="619125"/>
                </a:cubicBezTo>
                <a:cubicBezTo>
                  <a:pt x="233497" y="647862"/>
                  <a:pt x="229884" y="682396"/>
                  <a:pt x="247650" y="714375"/>
                </a:cubicBezTo>
                <a:cubicBezTo>
                  <a:pt x="254192" y="726150"/>
                  <a:pt x="266700" y="733425"/>
                  <a:pt x="276225" y="742950"/>
                </a:cubicBezTo>
                <a:cubicBezTo>
                  <a:pt x="300166" y="814774"/>
                  <a:pt x="267871" y="726242"/>
                  <a:pt x="304800" y="800100"/>
                </a:cubicBezTo>
                <a:cubicBezTo>
                  <a:pt x="309290" y="809080"/>
                  <a:pt x="310800" y="819274"/>
                  <a:pt x="314325" y="828675"/>
                </a:cubicBezTo>
                <a:cubicBezTo>
                  <a:pt x="320328" y="844684"/>
                  <a:pt x="327372" y="860291"/>
                  <a:pt x="333375" y="876300"/>
                </a:cubicBezTo>
                <a:cubicBezTo>
                  <a:pt x="336900" y="885701"/>
                  <a:pt x="334730" y="899039"/>
                  <a:pt x="342900" y="904875"/>
                </a:cubicBezTo>
                <a:cubicBezTo>
                  <a:pt x="403062" y="947848"/>
                  <a:pt x="400050" y="900221"/>
                  <a:pt x="400050" y="933450"/>
                </a:cubicBezTo>
              </a:path>
            </a:pathLst>
          </a:cu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2" name="Szabadkézi sokszög 71"/>
          <p:cNvSpPr/>
          <p:nvPr/>
        </p:nvSpPr>
        <p:spPr>
          <a:xfrm>
            <a:off x="7812360" y="5013176"/>
            <a:ext cx="876300" cy="219075"/>
          </a:xfrm>
          <a:custGeom>
            <a:avLst/>
            <a:gdLst>
              <a:gd name="connsiteX0" fmla="*/ 0 w 876300"/>
              <a:gd name="connsiteY0" fmla="*/ 0 h 219075"/>
              <a:gd name="connsiteX1" fmla="*/ 238125 w 876300"/>
              <a:gd name="connsiteY1" fmla="*/ 19050 h 219075"/>
              <a:gd name="connsiteX2" fmla="*/ 276225 w 876300"/>
              <a:gd name="connsiteY2" fmla="*/ 28575 h 219075"/>
              <a:gd name="connsiteX3" fmla="*/ 381000 w 876300"/>
              <a:gd name="connsiteY3" fmla="*/ 76200 h 219075"/>
              <a:gd name="connsiteX4" fmla="*/ 447675 w 876300"/>
              <a:gd name="connsiteY4" fmla="*/ 142875 h 219075"/>
              <a:gd name="connsiteX5" fmla="*/ 485775 w 876300"/>
              <a:gd name="connsiteY5" fmla="*/ 171450 h 219075"/>
              <a:gd name="connsiteX6" fmla="*/ 600075 w 876300"/>
              <a:gd name="connsiteY6" fmla="*/ 219075 h 219075"/>
              <a:gd name="connsiteX7" fmla="*/ 828675 w 876300"/>
              <a:gd name="connsiteY7" fmla="*/ 209550 h 219075"/>
              <a:gd name="connsiteX8" fmla="*/ 857250 w 876300"/>
              <a:gd name="connsiteY8" fmla="*/ 200025 h 219075"/>
              <a:gd name="connsiteX9" fmla="*/ 876300 w 876300"/>
              <a:gd name="connsiteY9" fmla="*/ 1809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6300" h="219075">
                <a:moveTo>
                  <a:pt x="0" y="0"/>
                </a:moveTo>
                <a:cubicBezTo>
                  <a:pt x="117670" y="6193"/>
                  <a:pt x="147793" y="984"/>
                  <a:pt x="238125" y="19050"/>
                </a:cubicBezTo>
                <a:cubicBezTo>
                  <a:pt x="250962" y="21617"/>
                  <a:pt x="263922" y="24101"/>
                  <a:pt x="276225" y="28575"/>
                </a:cubicBezTo>
                <a:cubicBezTo>
                  <a:pt x="317986" y="43761"/>
                  <a:pt x="343566" y="57483"/>
                  <a:pt x="381000" y="76200"/>
                </a:cubicBezTo>
                <a:cubicBezTo>
                  <a:pt x="433432" y="141740"/>
                  <a:pt x="398141" y="107493"/>
                  <a:pt x="447675" y="142875"/>
                </a:cubicBezTo>
                <a:cubicBezTo>
                  <a:pt x="460593" y="152102"/>
                  <a:pt x="471361" y="164797"/>
                  <a:pt x="485775" y="171450"/>
                </a:cubicBezTo>
                <a:cubicBezTo>
                  <a:pt x="642726" y="243889"/>
                  <a:pt x="523496" y="168022"/>
                  <a:pt x="600075" y="219075"/>
                </a:cubicBezTo>
                <a:cubicBezTo>
                  <a:pt x="676275" y="215900"/>
                  <a:pt x="752617" y="215184"/>
                  <a:pt x="828675" y="209550"/>
                </a:cubicBezTo>
                <a:cubicBezTo>
                  <a:pt x="838688" y="208808"/>
                  <a:pt x="848641" y="205191"/>
                  <a:pt x="857250" y="200025"/>
                </a:cubicBezTo>
                <a:cubicBezTo>
                  <a:pt x="864951" y="195405"/>
                  <a:pt x="869950" y="187325"/>
                  <a:pt x="876300" y="180975"/>
                </a:cubicBezTo>
              </a:path>
            </a:pathLst>
          </a:cu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9" name="Ellipszis 78"/>
          <p:cNvSpPr/>
          <p:nvPr/>
        </p:nvSpPr>
        <p:spPr>
          <a:xfrm rot="1734998">
            <a:off x="7961696" y="3293144"/>
            <a:ext cx="559668" cy="182253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6" name="Ellipszis 85"/>
          <p:cNvSpPr/>
          <p:nvPr/>
        </p:nvSpPr>
        <p:spPr>
          <a:xfrm rot="3244603">
            <a:off x="8000118" y="4070253"/>
            <a:ext cx="340779" cy="1171156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5" name="Ellipszis 84"/>
          <p:cNvSpPr/>
          <p:nvPr/>
        </p:nvSpPr>
        <p:spPr>
          <a:xfrm rot="19336661">
            <a:off x="6871255" y="3382340"/>
            <a:ext cx="559668" cy="182253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076" name="Picture 4" descr="C:\Users\Illyés Zoltán\Desktop\Pali\Flower_of_Bee_Orchid_Ophrys_apife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0" y="1564506"/>
            <a:ext cx="979462" cy="111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llyés Zoltán\Desktop\Pali\Flower_of_Bee_Orchid_Ophrys_apifer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517" y="1890025"/>
            <a:ext cx="1363340" cy="125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egyeni-vallalkozas-2011\2015_10_tananyagfejlesztes\fa-gyokerrel_latest-tree-tattoo-design_m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62741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Csoportba foglalás 44"/>
          <p:cNvGrpSpPr/>
          <p:nvPr/>
        </p:nvGrpSpPr>
        <p:grpSpPr>
          <a:xfrm>
            <a:off x="2146895" y="5010150"/>
            <a:ext cx="3217193" cy="1638300"/>
            <a:chOff x="3181342" y="5010150"/>
            <a:chExt cx="2124083" cy="1638300"/>
          </a:xfrm>
        </p:grpSpPr>
        <p:sp>
          <p:nvSpPr>
            <p:cNvPr id="4" name="Szabadkézi sokszög 3"/>
            <p:cNvSpPr/>
            <p:nvPr/>
          </p:nvSpPr>
          <p:spPr>
            <a:xfrm>
              <a:off x="4086225" y="5162550"/>
              <a:ext cx="1219200" cy="190500"/>
            </a:xfrm>
            <a:custGeom>
              <a:avLst/>
              <a:gdLst>
                <a:gd name="connsiteX0" fmla="*/ 1219200 w 1219200"/>
                <a:gd name="connsiteY0" fmla="*/ 0 h 190500"/>
                <a:gd name="connsiteX1" fmla="*/ 1076325 w 1219200"/>
                <a:gd name="connsiteY1" fmla="*/ 9525 h 190500"/>
                <a:gd name="connsiteX2" fmla="*/ 1047750 w 1219200"/>
                <a:gd name="connsiteY2" fmla="*/ 19050 h 190500"/>
                <a:gd name="connsiteX3" fmla="*/ 1009650 w 1219200"/>
                <a:gd name="connsiteY3" fmla="*/ 76200 h 190500"/>
                <a:gd name="connsiteX4" fmla="*/ 990600 w 1219200"/>
                <a:gd name="connsiteY4" fmla="*/ 104775 h 190500"/>
                <a:gd name="connsiteX5" fmla="*/ 981075 w 1219200"/>
                <a:gd name="connsiteY5" fmla="*/ 133350 h 190500"/>
                <a:gd name="connsiteX6" fmla="*/ 876300 w 1219200"/>
                <a:gd name="connsiteY6" fmla="*/ 190500 h 190500"/>
                <a:gd name="connsiteX7" fmla="*/ 676275 w 1219200"/>
                <a:gd name="connsiteY7" fmla="*/ 180975 h 190500"/>
                <a:gd name="connsiteX8" fmla="*/ 609600 w 1219200"/>
                <a:gd name="connsiteY8" fmla="*/ 161925 h 190500"/>
                <a:gd name="connsiteX9" fmla="*/ 561975 w 1219200"/>
                <a:gd name="connsiteY9" fmla="*/ 152400 h 190500"/>
                <a:gd name="connsiteX10" fmla="*/ 476250 w 1219200"/>
                <a:gd name="connsiteY10" fmla="*/ 171450 h 190500"/>
                <a:gd name="connsiteX11" fmla="*/ 447675 w 1219200"/>
                <a:gd name="connsiteY11" fmla="*/ 190500 h 190500"/>
                <a:gd name="connsiteX12" fmla="*/ 76200 w 1219200"/>
                <a:gd name="connsiteY12" fmla="*/ 171450 h 190500"/>
                <a:gd name="connsiteX13" fmla="*/ 47625 w 1219200"/>
                <a:gd name="connsiteY13" fmla="*/ 161925 h 190500"/>
                <a:gd name="connsiteX14" fmla="*/ 28575 w 1219200"/>
                <a:gd name="connsiteY14" fmla="*/ 123825 h 190500"/>
                <a:gd name="connsiteX15" fmla="*/ 19050 w 1219200"/>
                <a:gd name="connsiteY15" fmla="*/ 85725 h 190500"/>
                <a:gd name="connsiteX16" fmla="*/ 0 w 1219200"/>
                <a:gd name="connsiteY16" fmla="*/ 571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19200" h="190500">
                  <a:moveTo>
                    <a:pt x="1219200" y="0"/>
                  </a:moveTo>
                  <a:cubicBezTo>
                    <a:pt x="1171575" y="3175"/>
                    <a:pt x="1123764" y="4254"/>
                    <a:pt x="1076325" y="9525"/>
                  </a:cubicBezTo>
                  <a:cubicBezTo>
                    <a:pt x="1066346" y="10634"/>
                    <a:pt x="1054850" y="11950"/>
                    <a:pt x="1047750" y="19050"/>
                  </a:cubicBezTo>
                  <a:cubicBezTo>
                    <a:pt x="1031561" y="35239"/>
                    <a:pt x="1022350" y="57150"/>
                    <a:pt x="1009650" y="76200"/>
                  </a:cubicBezTo>
                  <a:cubicBezTo>
                    <a:pt x="1003300" y="85725"/>
                    <a:pt x="994220" y="93915"/>
                    <a:pt x="990600" y="104775"/>
                  </a:cubicBezTo>
                  <a:cubicBezTo>
                    <a:pt x="987425" y="114300"/>
                    <a:pt x="988175" y="126250"/>
                    <a:pt x="981075" y="133350"/>
                  </a:cubicBezTo>
                  <a:cubicBezTo>
                    <a:pt x="949352" y="165073"/>
                    <a:pt x="915570" y="174792"/>
                    <a:pt x="876300" y="190500"/>
                  </a:cubicBezTo>
                  <a:cubicBezTo>
                    <a:pt x="809625" y="187325"/>
                    <a:pt x="742813" y="186298"/>
                    <a:pt x="676275" y="180975"/>
                  </a:cubicBezTo>
                  <a:cubicBezTo>
                    <a:pt x="650074" y="178879"/>
                    <a:pt x="633997" y="168024"/>
                    <a:pt x="609600" y="161925"/>
                  </a:cubicBezTo>
                  <a:cubicBezTo>
                    <a:pt x="593894" y="157998"/>
                    <a:pt x="577850" y="155575"/>
                    <a:pt x="561975" y="152400"/>
                  </a:cubicBezTo>
                  <a:cubicBezTo>
                    <a:pt x="540025" y="156058"/>
                    <a:pt x="499698" y="159726"/>
                    <a:pt x="476250" y="171450"/>
                  </a:cubicBezTo>
                  <a:cubicBezTo>
                    <a:pt x="466011" y="176570"/>
                    <a:pt x="457200" y="184150"/>
                    <a:pt x="447675" y="190500"/>
                  </a:cubicBezTo>
                  <a:cubicBezTo>
                    <a:pt x="366292" y="188034"/>
                    <a:pt x="190273" y="196800"/>
                    <a:pt x="76200" y="171450"/>
                  </a:cubicBezTo>
                  <a:cubicBezTo>
                    <a:pt x="66399" y="169272"/>
                    <a:pt x="57150" y="165100"/>
                    <a:pt x="47625" y="161925"/>
                  </a:cubicBezTo>
                  <a:cubicBezTo>
                    <a:pt x="41275" y="149225"/>
                    <a:pt x="33561" y="137120"/>
                    <a:pt x="28575" y="123825"/>
                  </a:cubicBezTo>
                  <a:cubicBezTo>
                    <a:pt x="23978" y="111568"/>
                    <a:pt x="24207" y="97757"/>
                    <a:pt x="19050" y="85725"/>
                  </a:cubicBezTo>
                  <a:cubicBezTo>
                    <a:pt x="14541" y="75203"/>
                    <a:pt x="0" y="57150"/>
                    <a:pt x="0" y="5715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" name="Szabadkézi sokszög 22"/>
            <p:cNvSpPr/>
            <p:nvPr/>
          </p:nvSpPr>
          <p:spPr>
            <a:xfrm>
              <a:off x="3810000" y="5010150"/>
              <a:ext cx="533400" cy="323850"/>
            </a:xfrm>
            <a:custGeom>
              <a:avLst/>
              <a:gdLst>
                <a:gd name="connsiteX0" fmla="*/ 533400 w 533400"/>
                <a:gd name="connsiteY0" fmla="*/ 323850 h 323850"/>
                <a:gd name="connsiteX1" fmla="*/ 485775 w 533400"/>
                <a:gd name="connsiteY1" fmla="*/ 285750 h 323850"/>
                <a:gd name="connsiteX2" fmla="*/ 466725 w 533400"/>
                <a:gd name="connsiteY2" fmla="*/ 228600 h 323850"/>
                <a:gd name="connsiteX3" fmla="*/ 457200 w 533400"/>
                <a:gd name="connsiteY3" fmla="*/ 200025 h 323850"/>
                <a:gd name="connsiteX4" fmla="*/ 438150 w 533400"/>
                <a:gd name="connsiteY4" fmla="*/ 171450 h 323850"/>
                <a:gd name="connsiteX5" fmla="*/ 428625 w 533400"/>
                <a:gd name="connsiteY5" fmla="*/ 142875 h 323850"/>
                <a:gd name="connsiteX6" fmla="*/ 361950 w 533400"/>
                <a:gd name="connsiteY6" fmla="*/ 104775 h 323850"/>
                <a:gd name="connsiteX7" fmla="*/ 304800 w 533400"/>
                <a:gd name="connsiteY7" fmla="*/ 66675 h 323850"/>
                <a:gd name="connsiteX8" fmla="*/ 38100 w 533400"/>
                <a:gd name="connsiteY8" fmla="*/ 38100 h 323850"/>
                <a:gd name="connsiteX9" fmla="*/ 0 w 533400"/>
                <a:gd name="connsiteY9" fmla="*/ 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0" h="323850">
                  <a:moveTo>
                    <a:pt x="533400" y="323850"/>
                  </a:moveTo>
                  <a:cubicBezTo>
                    <a:pt x="517525" y="311150"/>
                    <a:pt x="497433" y="302405"/>
                    <a:pt x="485775" y="285750"/>
                  </a:cubicBezTo>
                  <a:cubicBezTo>
                    <a:pt x="474260" y="269299"/>
                    <a:pt x="473075" y="247650"/>
                    <a:pt x="466725" y="228600"/>
                  </a:cubicBezTo>
                  <a:cubicBezTo>
                    <a:pt x="463550" y="219075"/>
                    <a:pt x="462769" y="208379"/>
                    <a:pt x="457200" y="200025"/>
                  </a:cubicBezTo>
                  <a:cubicBezTo>
                    <a:pt x="450850" y="190500"/>
                    <a:pt x="443270" y="181689"/>
                    <a:pt x="438150" y="171450"/>
                  </a:cubicBezTo>
                  <a:cubicBezTo>
                    <a:pt x="433660" y="162470"/>
                    <a:pt x="434897" y="150715"/>
                    <a:pt x="428625" y="142875"/>
                  </a:cubicBezTo>
                  <a:cubicBezTo>
                    <a:pt x="418487" y="130202"/>
                    <a:pt x="372767" y="111265"/>
                    <a:pt x="361950" y="104775"/>
                  </a:cubicBezTo>
                  <a:cubicBezTo>
                    <a:pt x="342317" y="92995"/>
                    <a:pt x="327465" y="69913"/>
                    <a:pt x="304800" y="66675"/>
                  </a:cubicBezTo>
                  <a:cubicBezTo>
                    <a:pt x="171821" y="47678"/>
                    <a:pt x="260475" y="59279"/>
                    <a:pt x="38100" y="38100"/>
                  </a:cubicBezTo>
                  <a:cubicBezTo>
                    <a:pt x="15112" y="3618"/>
                    <a:pt x="29289" y="14645"/>
                    <a:pt x="0" y="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" name="Szabadkézi sokszög 33"/>
            <p:cNvSpPr/>
            <p:nvPr/>
          </p:nvSpPr>
          <p:spPr>
            <a:xfrm>
              <a:off x="3819525" y="5362575"/>
              <a:ext cx="904875" cy="219384"/>
            </a:xfrm>
            <a:custGeom>
              <a:avLst/>
              <a:gdLst>
                <a:gd name="connsiteX0" fmla="*/ 904875 w 904875"/>
                <a:gd name="connsiteY0" fmla="*/ 0 h 219384"/>
                <a:gd name="connsiteX1" fmla="*/ 742950 w 904875"/>
                <a:gd name="connsiteY1" fmla="*/ 9525 h 219384"/>
                <a:gd name="connsiteX2" fmla="*/ 704850 w 904875"/>
                <a:gd name="connsiteY2" fmla="*/ 66675 h 219384"/>
                <a:gd name="connsiteX3" fmla="*/ 666750 w 904875"/>
                <a:gd name="connsiteY3" fmla="*/ 123825 h 219384"/>
                <a:gd name="connsiteX4" fmla="*/ 657225 w 904875"/>
                <a:gd name="connsiteY4" fmla="*/ 152400 h 219384"/>
                <a:gd name="connsiteX5" fmla="*/ 619125 w 904875"/>
                <a:gd name="connsiteY5" fmla="*/ 171450 h 219384"/>
                <a:gd name="connsiteX6" fmla="*/ 495300 w 904875"/>
                <a:gd name="connsiteY6" fmla="*/ 190500 h 219384"/>
                <a:gd name="connsiteX7" fmla="*/ 447675 w 904875"/>
                <a:gd name="connsiteY7" fmla="*/ 209550 h 219384"/>
                <a:gd name="connsiteX8" fmla="*/ 228600 w 904875"/>
                <a:gd name="connsiteY8" fmla="*/ 209550 h 219384"/>
                <a:gd name="connsiteX9" fmla="*/ 66675 w 904875"/>
                <a:gd name="connsiteY9" fmla="*/ 180975 h 219384"/>
                <a:gd name="connsiteX10" fmla="*/ 38100 w 904875"/>
                <a:gd name="connsiteY10" fmla="*/ 171450 h 219384"/>
                <a:gd name="connsiteX11" fmla="*/ 0 w 904875"/>
                <a:gd name="connsiteY11" fmla="*/ 152400 h 21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4875" h="219384">
                  <a:moveTo>
                    <a:pt x="904875" y="0"/>
                  </a:moveTo>
                  <a:cubicBezTo>
                    <a:pt x="850900" y="3175"/>
                    <a:pt x="795968" y="-1079"/>
                    <a:pt x="742950" y="9525"/>
                  </a:cubicBezTo>
                  <a:cubicBezTo>
                    <a:pt x="711242" y="15867"/>
                    <a:pt x="715678" y="47184"/>
                    <a:pt x="704850" y="66675"/>
                  </a:cubicBezTo>
                  <a:cubicBezTo>
                    <a:pt x="693731" y="86689"/>
                    <a:pt x="673990" y="102105"/>
                    <a:pt x="666750" y="123825"/>
                  </a:cubicBezTo>
                  <a:cubicBezTo>
                    <a:pt x="663575" y="133350"/>
                    <a:pt x="664325" y="145300"/>
                    <a:pt x="657225" y="152400"/>
                  </a:cubicBezTo>
                  <a:cubicBezTo>
                    <a:pt x="647185" y="162440"/>
                    <a:pt x="632176" y="165857"/>
                    <a:pt x="619125" y="171450"/>
                  </a:cubicBezTo>
                  <a:cubicBezTo>
                    <a:pt x="577336" y="189360"/>
                    <a:pt x="546333" y="185397"/>
                    <a:pt x="495300" y="190500"/>
                  </a:cubicBezTo>
                  <a:cubicBezTo>
                    <a:pt x="479425" y="196850"/>
                    <a:pt x="464262" y="205403"/>
                    <a:pt x="447675" y="209550"/>
                  </a:cubicBezTo>
                  <a:cubicBezTo>
                    <a:pt x="370748" y="228782"/>
                    <a:pt x="312413" y="214788"/>
                    <a:pt x="228600" y="209550"/>
                  </a:cubicBezTo>
                  <a:cubicBezTo>
                    <a:pt x="150562" y="183537"/>
                    <a:pt x="240669" y="211680"/>
                    <a:pt x="66675" y="180975"/>
                  </a:cubicBezTo>
                  <a:cubicBezTo>
                    <a:pt x="56788" y="179230"/>
                    <a:pt x="47080" y="175940"/>
                    <a:pt x="38100" y="171450"/>
                  </a:cubicBezTo>
                  <a:cubicBezTo>
                    <a:pt x="-3522" y="150639"/>
                    <a:pt x="23859" y="152400"/>
                    <a:pt x="0" y="15240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7" name="Szabadkézi sokszög 36"/>
            <p:cNvSpPr/>
            <p:nvPr/>
          </p:nvSpPr>
          <p:spPr>
            <a:xfrm>
              <a:off x="3933825" y="5848350"/>
              <a:ext cx="1257300" cy="114300"/>
            </a:xfrm>
            <a:custGeom>
              <a:avLst/>
              <a:gdLst>
                <a:gd name="connsiteX0" fmla="*/ 1257300 w 1257300"/>
                <a:gd name="connsiteY0" fmla="*/ 47625 h 114300"/>
                <a:gd name="connsiteX1" fmla="*/ 1171575 w 1257300"/>
                <a:gd name="connsiteY1" fmla="*/ 66675 h 114300"/>
                <a:gd name="connsiteX2" fmla="*/ 1143000 w 1257300"/>
                <a:gd name="connsiteY2" fmla="*/ 85725 h 114300"/>
                <a:gd name="connsiteX3" fmla="*/ 981075 w 1257300"/>
                <a:gd name="connsiteY3" fmla="*/ 76200 h 114300"/>
                <a:gd name="connsiteX4" fmla="*/ 923925 w 1257300"/>
                <a:gd name="connsiteY4" fmla="*/ 57150 h 114300"/>
                <a:gd name="connsiteX5" fmla="*/ 885825 w 1257300"/>
                <a:gd name="connsiteY5" fmla="*/ 47625 h 114300"/>
                <a:gd name="connsiteX6" fmla="*/ 838200 w 1257300"/>
                <a:gd name="connsiteY6" fmla="*/ 28575 h 114300"/>
                <a:gd name="connsiteX7" fmla="*/ 781050 w 1257300"/>
                <a:gd name="connsiteY7" fmla="*/ 19050 h 114300"/>
                <a:gd name="connsiteX8" fmla="*/ 752475 w 1257300"/>
                <a:gd name="connsiteY8" fmla="*/ 9525 h 114300"/>
                <a:gd name="connsiteX9" fmla="*/ 714375 w 1257300"/>
                <a:gd name="connsiteY9" fmla="*/ 0 h 114300"/>
                <a:gd name="connsiteX10" fmla="*/ 571500 w 1257300"/>
                <a:gd name="connsiteY10" fmla="*/ 19050 h 114300"/>
                <a:gd name="connsiteX11" fmla="*/ 542925 w 1257300"/>
                <a:gd name="connsiteY11" fmla="*/ 28575 h 114300"/>
                <a:gd name="connsiteX12" fmla="*/ 504825 w 1257300"/>
                <a:gd name="connsiteY12" fmla="*/ 38100 h 114300"/>
                <a:gd name="connsiteX13" fmla="*/ 457200 w 1257300"/>
                <a:gd name="connsiteY13" fmla="*/ 85725 h 114300"/>
                <a:gd name="connsiteX14" fmla="*/ 409575 w 1257300"/>
                <a:gd name="connsiteY14" fmla="*/ 95250 h 114300"/>
                <a:gd name="connsiteX15" fmla="*/ 323850 w 1257300"/>
                <a:gd name="connsiteY15" fmla="*/ 114300 h 114300"/>
                <a:gd name="connsiteX16" fmla="*/ 152400 w 1257300"/>
                <a:gd name="connsiteY16" fmla="*/ 95250 h 114300"/>
                <a:gd name="connsiteX17" fmla="*/ 104775 w 1257300"/>
                <a:gd name="connsiteY17" fmla="*/ 85725 h 114300"/>
                <a:gd name="connsiteX18" fmla="*/ 28575 w 1257300"/>
                <a:gd name="connsiteY18" fmla="*/ 47625 h 114300"/>
                <a:gd name="connsiteX19" fmla="*/ 0 w 1257300"/>
                <a:gd name="connsiteY19" fmla="*/ 381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57300" h="114300">
                  <a:moveTo>
                    <a:pt x="1257300" y="47625"/>
                  </a:moveTo>
                  <a:cubicBezTo>
                    <a:pt x="1235350" y="51283"/>
                    <a:pt x="1195023" y="54951"/>
                    <a:pt x="1171575" y="66675"/>
                  </a:cubicBezTo>
                  <a:cubicBezTo>
                    <a:pt x="1161336" y="71795"/>
                    <a:pt x="1152525" y="79375"/>
                    <a:pt x="1143000" y="85725"/>
                  </a:cubicBezTo>
                  <a:cubicBezTo>
                    <a:pt x="1089025" y="82550"/>
                    <a:pt x="1034689" y="83193"/>
                    <a:pt x="981075" y="76200"/>
                  </a:cubicBezTo>
                  <a:cubicBezTo>
                    <a:pt x="961163" y="73603"/>
                    <a:pt x="943159" y="62920"/>
                    <a:pt x="923925" y="57150"/>
                  </a:cubicBezTo>
                  <a:cubicBezTo>
                    <a:pt x="911386" y="53388"/>
                    <a:pt x="898244" y="51765"/>
                    <a:pt x="885825" y="47625"/>
                  </a:cubicBezTo>
                  <a:cubicBezTo>
                    <a:pt x="869605" y="42218"/>
                    <a:pt x="854695" y="33074"/>
                    <a:pt x="838200" y="28575"/>
                  </a:cubicBezTo>
                  <a:cubicBezTo>
                    <a:pt x="819568" y="23493"/>
                    <a:pt x="799903" y="23240"/>
                    <a:pt x="781050" y="19050"/>
                  </a:cubicBezTo>
                  <a:cubicBezTo>
                    <a:pt x="771249" y="16872"/>
                    <a:pt x="762129" y="12283"/>
                    <a:pt x="752475" y="9525"/>
                  </a:cubicBezTo>
                  <a:cubicBezTo>
                    <a:pt x="739888" y="5929"/>
                    <a:pt x="727075" y="3175"/>
                    <a:pt x="714375" y="0"/>
                  </a:cubicBezTo>
                  <a:cubicBezTo>
                    <a:pt x="666750" y="6350"/>
                    <a:pt x="618893" y="11151"/>
                    <a:pt x="571500" y="19050"/>
                  </a:cubicBezTo>
                  <a:cubicBezTo>
                    <a:pt x="561596" y="20701"/>
                    <a:pt x="552579" y="25817"/>
                    <a:pt x="542925" y="28575"/>
                  </a:cubicBezTo>
                  <a:cubicBezTo>
                    <a:pt x="530338" y="32171"/>
                    <a:pt x="517525" y="34925"/>
                    <a:pt x="504825" y="38100"/>
                  </a:cubicBezTo>
                  <a:cubicBezTo>
                    <a:pt x="488950" y="53975"/>
                    <a:pt x="476451" y="74174"/>
                    <a:pt x="457200" y="85725"/>
                  </a:cubicBezTo>
                  <a:cubicBezTo>
                    <a:pt x="443318" y="94054"/>
                    <a:pt x="425281" y="91323"/>
                    <a:pt x="409575" y="95250"/>
                  </a:cubicBezTo>
                  <a:cubicBezTo>
                    <a:pt x="315782" y="118698"/>
                    <a:pt x="481111" y="88090"/>
                    <a:pt x="323850" y="114300"/>
                  </a:cubicBezTo>
                  <a:lnTo>
                    <a:pt x="152400" y="95250"/>
                  </a:lnTo>
                  <a:cubicBezTo>
                    <a:pt x="136347" y="93156"/>
                    <a:pt x="119885" y="91537"/>
                    <a:pt x="104775" y="85725"/>
                  </a:cubicBezTo>
                  <a:cubicBezTo>
                    <a:pt x="78270" y="75531"/>
                    <a:pt x="55516" y="56605"/>
                    <a:pt x="28575" y="47625"/>
                  </a:cubicBezTo>
                  <a:lnTo>
                    <a:pt x="0" y="38100"/>
                  </a:ln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8" name="Szabadkézi sokszög 37"/>
            <p:cNvSpPr/>
            <p:nvPr/>
          </p:nvSpPr>
          <p:spPr>
            <a:xfrm>
              <a:off x="3581400" y="5533044"/>
              <a:ext cx="552450" cy="439131"/>
            </a:xfrm>
            <a:custGeom>
              <a:avLst/>
              <a:gdLst>
                <a:gd name="connsiteX0" fmla="*/ 552450 w 552450"/>
                <a:gd name="connsiteY0" fmla="*/ 439131 h 439131"/>
                <a:gd name="connsiteX1" fmla="*/ 476250 w 552450"/>
                <a:gd name="connsiteY1" fmla="*/ 315306 h 439131"/>
                <a:gd name="connsiteX2" fmla="*/ 342900 w 552450"/>
                <a:gd name="connsiteY2" fmla="*/ 143856 h 439131"/>
                <a:gd name="connsiteX3" fmla="*/ 333375 w 552450"/>
                <a:gd name="connsiteY3" fmla="*/ 105756 h 439131"/>
                <a:gd name="connsiteX4" fmla="*/ 209550 w 552450"/>
                <a:gd name="connsiteY4" fmla="*/ 29556 h 439131"/>
                <a:gd name="connsiteX5" fmla="*/ 0 w 552450"/>
                <a:gd name="connsiteY5" fmla="*/ 10506 h 43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2450" h="439131">
                  <a:moveTo>
                    <a:pt x="552450" y="439131"/>
                  </a:moveTo>
                  <a:cubicBezTo>
                    <a:pt x="366919" y="191756"/>
                    <a:pt x="570703" y="477225"/>
                    <a:pt x="476250" y="315306"/>
                  </a:cubicBezTo>
                  <a:cubicBezTo>
                    <a:pt x="449567" y="269564"/>
                    <a:pt x="367985" y="174515"/>
                    <a:pt x="342900" y="143856"/>
                  </a:cubicBezTo>
                  <a:cubicBezTo>
                    <a:pt x="339725" y="131156"/>
                    <a:pt x="342181" y="115442"/>
                    <a:pt x="333375" y="105756"/>
                  </a:cubicBezTo>
                  <a:cubicBezTo>
                    <a:pt x="273731" y="40148"/>
                    <a:pt x="269602" y="44569"/>
                    <a:pt x="209550" y="29556"/>
                  </a:cubicBezTo>
                  <a:cubicBezTo>
                    <a:pt x="130782" y="-22956"/>
                    <a:pt x="192423" y="10506"/>
                    <a:pt x="0" y="10506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" name="Szabadkézi sokszög 38"/>
            <p:cNvSpPr/>
            <p:nvPr/>
          </p:nvSpPr>
          <p:spPr>
            <a:xfrm>
              <a:off x="4248150" y="5676900"/>
              <a:ext cx="342900" cy="180975"/>
            </a:xfrm>
            <a:custGeom>
              <a:avLst/>
              <a:gdLst>
                <a:gd name="connsiteX0" fmla="*/ 342900 w 342900"/>
                <a:gd name="connsiteY0" fmla="*/ 180975 h 180975"/>
                <a:gd name="connsiteX1" fmla="*/ 247650 w 342900"/>
                <a:gd name="connsiteY1" fmla="*/ 133350 h 180975"/>
                <a:gd name="connsiteX2" fmla="*/ 219075 w 342900"/>
                <a:gd name="connsiteY2" fmla="*/ 114300 h 180975"/>
                <a:gd name="connsiteX3" fmla="*/ 123825 w 342900"/>
                <a:gd name="connsiteY3" fmla="*/ 0 h 180975"/>
                <a:gd name="connsiteX4" fmla="*/ 0 w 342900"/>
                <a:gd name="connsiteY4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180975">
                  <a:moveTo>
                    <a:pt x="342900" y="180975"/>
                  </a:moveTo>
                  <a:cubicBezTo>
                    <a:pt x="311150" y="165100"/>
                    <a:pt x="278905" y="150179"/>
                    <a:pt x="247650" y="133350"/>
                  </a:cubicBezTo>
                  <a:cubicBezTo>
                    <a:pt x="237571" y="127923"/>
                    <a:pt x="226613" y="122915"/>
                    <a:pt x="219075" y="114300"/>
                  </a:cubicBezTo>
                  <a:cubicBezTo>
                    <a:pt x="203990" y="97060"/>
                    <a:pt x="152498" y="0"/>
                    <a:pt x="123825" y="0"/>
                  </a:cubicBezTo>
                  <a:lnTo>
                    <a:pt x="0" y="0"/>
                  </a:ln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0" name="Szabadkézi sokszög 39"/>
            <p:cNvSpPr/>
            <p:nvPr/>
          </p:nvSpPr>
          <p:spPr>
            <a:xfrm>
              <a:off x="4733925" y="5343525"/>
              <a:ext cx="257175" cy="219075"/>
            </a:xfrm>
            <a:custGeom>
              <a:avLst/>
              <a:gdLst>
                <a:gd name="connsiteX0" fmla="*/ 257175 w 257175"/>
                <a:gd name="connsiteY0" fmla="*/ 0 h 219075"/>
                <a:gd name="connsiteX1" fmla="*/ 190500 w 257175"/>
                <a:gd name="connsiteY1" fmla="*/ 9525 h 219075"/>
                <a:gd name="connsiteX2" fmla="*/ 133350 w 257175"/>
                <a:gd name="connsiteY2" fmla="*/ 57150 h 219075"/>
                <a:gd name="connsiteX3" fmla="*/ 104775 w 257175"/>
                <a:gd name="connsiteY3" fmla="*/ 114300 h 219075"/>
                <a:gd name="connsiteX4" fmla="*/ 85725 w 257175"/>
                <a:gd name="connsiteY4" fmla="*/ 161925 h 219075"/>
                <a:gd name="connsiteX5" fmla="*/ 76200 w 257175"/>
                <a:gd name="connsiteY5" fmla="*/ 190500 h 219075"/>
                <a:gd name="connsiteX6" fmla="*/ 28575 w 257175"/>
                <a:gd name="connsiteY6" fmla="*/ 200025 h 219075"/>
                <a:gd name="connsiteX7" fmla="*/ 0 w 257175"/>
                <a:gd name="connsiteY7" fmla="*/ 21907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7175" h="219075">
                  <a:moveTo>
                    <a:pt x="257175" y="0"/>
                  </a:moveTo>
                  <a:cubicBezTo>
                    <a:pt x="234950" y="3175"/>
                    <a:pt x="212004" y="3074"/>
                    <a:pt x="190500" y="9525"/>
                  </a:cubicBezTo>
                  <a:cubicBezTo>
                    <a:pt x="173850" y="14520"/>
                    <a:pt x="142799" y="45811"/>
                    <a:pt x="133350" y="57150"/>
                  </a:cubicBezTo>
                  <a:cubicBezTo>
                    <a:pt x="110360" y="84738"/>
                    <a:pt x="116491" y="83058"/>
                    <a:pt x="104775" y="114300"/>
                  </a:cubicBezTo>
                  <a:cubicBezTo>
                    <a:pt x="98772" y="130309"/>
                    <a:pt x="91728" y="145916"/>
                    <a:pt x="85725" y="161925"/>
                  </a:cubicBezTo>
                  <a:cubicBezTo>
                    <a:pt x="82200" y="171326"/>
                    <a:pt x="84554" y="184931"/>
                    <a:pt x="76200" y="190500"/>
                  </a:cubicBezTo>
                  <a:cubicBezTo>
                    <a:pt x="62730" y="199480"/>
                    <a:pt x="44450" y="196850"/>
                    <a:pt x="28575" y="200025"/>
                  </a:cubicBezTo>
                  <a:lnTo>
                    <a:pt x="0" y="219075"/>
                  </a:ln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1" name="Szabadkézi sokszög 40"/>
            <p:cNvSpPr/>
            <p:nvPr/>
          </p:nvSpPr>
          <p:spPr>
            <a:xfrm>
              <a:off x="4848225" y="5534025"/>
              <a:ext cx="419100" cy="200025"/>
            </a:xfrm>
            <a:custGeom>
              <a:avLst/>
              <a:gdLst>
                <a:gd name="connsiteX0" fmla="*/ 419100 w 419100"/>
                <a:gd name="connsiteY0" fmla="*/ 0 h 200025"/>
                <a:gd name="connsiteX1" fmla="*/ 333375 w 419100"/>
                <a:gd name="connsiteY1" fmla="*/ 66675 h 200025"/>
                <a:gd name="connsiteX2" fmla="*/ 304800 w 419100"/>
                <a:gd name="connsiteY2" fmla="*/ 85725 h 200025"/>
                <a:gd name="connsiteX3" fmla="*/ 276225 w 419100"/>
                <a:gd name="connsiteY3" fmla="*/ 114300 h 200025"/>
                <a:gd name="connsiteX4" fmla="*/ 257175 w 419100"/>
                <a:gd name="connsiteY4" fmla="*/ 142875 h 200025"/>
                <a:gd name="connsiteX5" fmla="*/ 161925 w 419100"/>
                <a:gd name="connsiteY5" fmla="*/ 200025 h 200025"/>
                <a:gd name="connsiteX6" fmla="*/ 19050 w 419100"/>
                <a:gd name="connsiteY6" fmla="*/ 180975 h 200025"/>
                <a:gd name="connsiteX7" fmla="*/ 0 w 419100"/>
                <a:gd name="connsiteY7" fmla="*/ 17145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100" h="200025">
                  <a:moveTo>
                    <a:pt x="419100" y="0"/>
                  </a:moveTo>
                  <a:cubicBezTo>
                    <a:pt x="274657" y="96295"/>
                    <a:pt x="422904" y="-7932"/>
                    <a:pt x="333375" y="66675"/>
                  </a:cubicBezTo>
                  <a:cubicBezTo>
                    <a:pt x="324581" y="74004"/>
                    <a:pt x="313594" y="78396"/>
                    <a:pt x="304800" y="85725"/>
                  </a:cubicBezTo>
                  <a:cubicBezTo>
                    <a:pt x="294452" y="94349"/>
                    <a:pt x="284849" y="103952"/>
                    <a:pt x="276225" y="114300"/>
                  </a:cubicBezTo>
                  <a:cubicBezTo>
                    <a:pt x="268896" y="123094"/>
                    <a:pt x="265790" y="135337"/>
                    <a:pt x="257175" y="142875"/>
                  </a:cubicBezTo>
                  <a:cubicBezTo>
                    <a:pt x="226524" y="169694"/>
                    <a:pt x="196742" y="182616"/>
                    <a:pt x="161925" y="200025"/>
                  </a:cubicBezTo>
                  <a:cubicBezTo>
                    <a:pt x="110528" y="195353"/>
                    <a:pt x="66380" y="196752"/>
                    <a:pt x="19050" y="180975"/>
                  </a:cubicBezTo>
                  <a:cubicBezTo>
                    <a:pt x="12315" y="178730"/>
                    <a:pt x="6350" y="174625"/>
                    <a:pt x="0" y="17145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2" name="Szabadkézi sokszög 41"/>
            <p:cNvSpPr/>
            <p:nvPr/>
          </p:nvSpPr>
          <p:spPr>
            <a:xfrm>
              <a:off x="3457575" y="5972175"/>
              <a:ext cx="847725" cy="209550"/>
            </a:xfrm>
            <a:custGeom>
              <a:avLst/>
              <a:gdLst>
                <a:gd name="connsiteX0" fmla="*/ 847725 w 847725"/>
                <a:gd name="connsiteY0" fmla="*/ 0 h 209550"/>
                <a:gd name="connsiteX1" fmla="*/ 790575 w 847725"/>
                <a:gd name="connsiteY1" fmla="*/ 9525 h 209550"/>
                <a:gd name="connsiteX2" fmla="*/ 714375 w 847725"/>
                <a:gd name="connsiteY2" fmla="*/ 95250 h 209550"/>
                <a:gd name="connsiteX3" fmla="*/ 685800 w 847725"/>
                <a:gd name="connsiteY3" fmla="*/ 133350 h 209550"/>
                <a:gd name="connsiteX4" fmla="*/ 647700 w 847725"/>
                <a:gd name="connsiteY4" fmla="*/ 142875 h 209550"/>
                <a:gd name="connsiteX5" fmla="*/ 552450 w 847725"/>
                <a:gd name="connsiteY5" fmla="*/ 171450 h 209550"/>
                <a:gd name="connsiteX6" fmla="*/ 428625 w 847725"/>
                <a:gd name="connsiteY6" fmla="*/ 209550 h 209550"/>
                <a:gd name="connsiteX7" fmla="*/ 200025 w 847725"/>
                <a:gd name="connsiteY7" fmla="*/ 200025 h 209550"/>
                <a:gd name="connsiteX8" fmla="*/ 152400 w 847725"/>
                <a:gd name="connsiteY8" fmla="*/ 190500 h 209550"/>
                <a:gd name="connsiteX9" fmla="*/ 123825 w 847725"/>
                <a:gd name="connsiteY9" fmla="*/ 171450 h 209550"/>
                <a:gd name="connsiteX10" fmla="*/ 104775 w 847725"/>
                <a:gd name="connsiteY10" fmla="*/ 142875 h 209550"/>
                <a:gd name="connsiteX11" fmla="*/ 66675 w 847725"/>
                <a:gd name="connsiteY11" fmla="*/ 133350 h 209550"/>
                <a:gd name="connsiteX12" fmla="*/ 0 w 847725"/>
                <a:gd name="connsiteY12" fmla="*/ 10477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7725" h="209550">
                  <a:moveTo>
                    <a:pt x="847725" y="0"/>
                  </a:moveTo>
                  <a:cubicBezTo>
                    <a:pt x="828675" y="3175"/>
                    <a:pt x="807257" y="-206"/>
                    <a:pt x="790575" y="9525"/>
                  </a:cubicBezTo>
                  <a:cubicBezTo>
                    <a:pt x="748822" y="33881"/>
                    <a:pt x="738387" y="61633"/>
                    <a:pt x="714375" y="95250"/>
                  </a:cubicBezTo>
                  <a:cubicBezTo>
                    <a:pt x="705148" y="108168"/>
                    <a:pt x="698718" y="124123"/>
                    <a:pt x="685800" y="133350"/>
                  </a:cubicBezTo>
                  <a:cubicBezTo>
                    <a:pt x="675148" y="140959"/>
                    <a:pt x="660287" y="139279"/>
                    <a:pt x="647700" y="142875"/>
                  </a:cubicBezTo>
                  <a:cubicBezTo>
                    <a:pt x="615827" y="151981"/>
                    <a:pt x="583708" y="160418"/>
                    <a:pt x="552450" y="171450"/>
                  </a:cubicBezTo>
                  <a:cubicBezTo>
                    <a:pt x="433745" y="213346"/>
                    <a:pt x="537004" y="191487"/>
                    <a:pt x="428625" y="209550"/>
                  </a:cubicBezTo>
                  <a:cubicBezTo>
                    <a:pt x="352425" y="206375"/>
                    <a:pt x="276110" y="205272"/>
                    <a:pt x="200025" y="200025"/>
                  </a:cubicBezTo>
                  <a:cubicBezTo>
                    <a:pt x="183874" y="198911"/>
                    <a:pt x="167559" y="196184"/>
                    <a:pt x="152400" y="190500"/>
                  </a:cubicBezTo>
                  <a:cubicBezTo>
                    <a:pt x="141681" y="186480"/>
                    <a:pt x="133350" y="177800"/>
                    <a:pt x="123825" y="171450"/>
                  </a:cubicBezTo>
                  <a:cubicBezTo>
                    <a:pt x="117475" y="161925"/>
                    <a:pt x="114300" y="149225"/>
                    <a:pt x="104775" y="142875"/>
                  </a:cubicBezTo>
                  <a:cubicBezTo>
                    <a:pt x="93883" y="135613"/>
                    <a:pt x="79214" y="137112"/>
                    <a:pt x="66675" y="133350"/>
                  </a:cubicBezTo>
                  <a:cubicBezTo>
                    <a:pt x="8190" y="115804"/>
                    <a:pt x="23070" y="127845"/>
                    <a:pt x="0" y="104775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3" name="Szabadkézi sokszög 42"/>
            <p:cNvSpPr/>
            <p:nvPr/>
          </p:nvSpPr>
          <p:spPr>
            <a:xfrm>
              <a:off x="3543300" y="6105525"/>
              <a:ext cx="561975" cy="420364"/>
            </a:xfrm>
            <a:custGeom>
              <a:avLst/>
              <a:gdLst>
                <a:gd name="connsiteX0" fmla="*/ 561975 w 561975"/>
                <a:gd name="connsiteY0" fmla="*/ 0 h 420364"/>
                <a:gd name="connsiteX1" fmla="*/ 533400 w 561975"/>
                <a:gd name="connsiteY1" fmla="*/ 57150 h 420364"/>
                <a:gd name="connsiteX2" fmla="*/ 514350 w 561975"/>
                <a:gd name="connsiteY2" fmla="*/ 85725 h 420364"/>
                <a:gd name="connsiteX3" fmla="*/ 495300 w 561975"/>
                <a:gd name="connsiteY3" fmla="*/ 142875 h 420364"/>
                <a:gd name="connsiteX4" fmla="*/ 476250 w 561975"/>
                <a:gd name="connsiteY4" fmla="*/ 171450 h 420364"/>
                <a:gd name="connsiteX5" fmla="*/ 466725 w 561975"/>
                <a:gd name="connsiteY5" fmla="*/ 200025 h 420364"/>
                <a:gd name="connsiteX6" fmla="*/ 438150 w 561975"/>
                <a:gd name="connsiteY6" fmla="*/ 228600 h 420364"/>
                <a:gd name="connsiteX7" fmla="*/ 390525 w 561975"/>
                <a:gd name="connsiteY7" fmla="*/ 276225 h 420364"/>
                <a:gd name="connsiteX8" fmla="*/ 333375 w 561975"/>
                <a:gd name="connsiteY8" fmla="*/ 342900 h 420364"/>
                <a:gd name="connsiteX9" fmla="*/ 304800 w 561975"/>
                <a:gd name="connsiteY9" fmla="*/ 352425 h 420364"/>
                <a:gd name="connsiteX10" fmla="*/ 276225 w 561975"/>
                <a:gd name="connsiteY10" fmla="*/ 409575 h 420364"/>
                <a:gd name="connsiteX11" fmla="*/ 247650 w 561975"/>
                <a:gd name="connsiteY11" fmla="*/ 419100 h 420364"/>
                <a:gd name="connsiteX12" fmla="*/ 0 w 561975"/>
                <a:gd name="connsiteY12" fmla="*/ 419100 h 420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1975" h="420364">
                  <a:moveTo>
                    <a:pt x="561975" y="0"/>
                  </a:moveTo>
                  <a:cubicBezTo>
                    <a:pt x="552450" y="19050"/>
                    <a:pt x="543743" y="38532"/>
                    <a:pt x="533400" y="57150"/>
                  </a:cubicBezTo>
                  <a:cubicBezTo>
                    <a:pt x="527841" y="67157"/>
                    <a:pt x="518999" y="75264"/>
                    <a:pt x="514350" y="85725"/>
                  </a:cubicBezTo>
                  <a:cubicBezTo>
                    <a:pt x="506195" y="104075"/>
                    <a:pt x="506439" y="126167"/>
                    <a:pt x="495300" y="142875"/>
                  </a:cubicBezTo>
                  <a:cubicBezTo>
                    <a:pt x="488950" y="152400"/>
                    <a:pt x="481370" y="161211"/>
                    <a:pt x="476250" y="171450"/>
                  </a:cubicBezTo>
                  <a:cubicBezTo>
                    <a:pt x="471760" y="180430"/>
                    <a:pt x="472294" y="191671"/>
                    <a:pt x="466725" y="200025"/>
                  </a:cubicBezTo>
                  <a:cubicBezTo>
                    <a:pt x="459253" y="211233"/>
                    <a:pt x="446774" y="218252"/>
                    <a:pt x="438150" y="228600"/>
                  </a:cubicBezTo>
                  <a:cubicBezTo>
                    <a:pt x="398463" y="276225"/>
                    <a:pt x="442912" y="241300"/>
                    <a:pt x="390525" y="276225"/>
                  </a:cubicBezTo>
                  <a:cubicBezTo>
                    <a:pt x="372219" y="303684"/>
                    <a:pt x="362772" y="321902"/>
                    <a:pt x="333375" y="342900"/>
                  </a:cubicBezTo>
                  <a:cubicBezTo>
                    <a:pt x="325205" y="348736"/>
                    <a:pt x="314325" y="349250"/>
                    <a:pt x="304800" y="352425"/>
                  </a:cubicBezTo>
                  <a:cubicBezTo>
                    <a:pt x="298525" y="371249"/>
                    <a:pt x="293011" y="396146"/>
                    <a:pt x="276225" y="409575"/>
                  </a:cubicBezTo>
                  <a:cubicBezTo>
                    <a:pt x="268385" y="415847"/>
                    <a:pt x="257684" y="418754"/>
                    <a:pt x="247650" y="419100"/>
                  </a:cubicBezTo>
                  <a:cubicBezTo>
                    <a:pt x="165149" y="421945"/>
                    <a:pt x="82550" y="419100"/>
                    <a:pt x="0" y="41910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4" name="Szabadkézi sokszög 43"/>
            <p:cNvSpPr/>
            <p:nvPr/>
          </p:nvSpPr>
          <p:spPr>
            <a:xfrm>
              <a:off x="3181342" y="6457950"/>
              <a:ext cx="657233" cy="190500"/>
            </a:xfrm>
            <a:custGeom>
              <a:avLst/>
              <a:gdLst>
                <a:gd name="connsiteX0" fmla="*/ 657233 w 657233"/>
                <a:gd name="connsiteY0" fmla="*/ 0 h 190500"/>
                <a:gd name="connsiteX1" fmla="*/ 638183 w 657233"/>
                <a:gd name="connsiteY1" fmla="*/ 95250 h 190500"/>
                <a:gd name="connsiteX2" fmla="*/ 561983 w 657233"/>
                <a:gd name="connsiteY2" fmla="*/ 114300 h 190500"/>
                <a:gd name="connsiteX3" fmla="*/ 523883 w 657233"/>
                <a:gd name="connsiteY3" fmla="*/ 133350 h 190500"/>
                <a:gd name="connsiteX4" fmla="*/ 457208 w 657233"/>
                <a:gd name="connsiteY4" fmla="*/ 152400 h 190500"/>
                <a:gd name="connsiteX5" fmla="*/ 428633 w 657233"/>
                <a:gd name="connsiteY5" fmla="*/ 161925 h 190500"/>
                <a:gd name="connsiteX6" fmla="*/ 352433 w 657233"/>
                <a:gd name="connsiteY6" fmla="*/ 190500 h 190500"/>
                <a:gd name="connsiteX7" fmla="*/ 171458 w 657233"/>
                <a:gd name="connsiteY7" fmla="*/ 171450 h 190500"/>
                <a:gd name="connsiteX8" fmla="*/ 142883 w 657233"/>
                <a:gd name="connsiteY8" fmla="*/ 161925 h 190500"/>
                <a:gd name="connsiteX9" fmla="*/ 104783 w 657233"/>
                <a:gd name="connsiteY9" fmla="*/ 123825 h 190500"/>
                <a:gd name="connsiteX10" fmla="*/ 47633 w 657233"/>
                <a:gd name="connsiteY10" fmla="*/ 104775 h 190500"/>
                <a:gd name="connsiteX11" fmla="*/ 19058 w 657233"/>
                <a:gd name="connsiteY11" fmla="*/ 66675 h 190500"/>
                <a:gd name="connsiteX12" fmla="*/ 8 w 657233"/>
                <a:gd name="connsiteY12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7233" h="190500">
                  <a:moveTo>
                    <a:pt x="657233" y="0"/>
                  </a:moveTo>
                  <a:cubicBezTo>
                    <a:pt x="650883" y="31750"/>
                    <a:pt x="658911" y="70376"/>
                    <a:pt x="638183" y="95250"/>
                  </a:cubicBezTo>
                  <a:cubicBezTo>
                    <a:pt x="621422" y="115363"/>
                    <a:pt x="585401" y="102591"/>
                    <a:pt x="561983" y="114300"/>
                  </a:cubicBezTo>
                  <a:cubicBezTo>
                    <a:pt x="549283" y="120650"/>
                    <a:pt x="537227" y="128498"/>
                    <a:pt x="523883" y="133350"/>
                  </a:cubicBezTo>
                  <a:cubicBezTo>
                    <a:pt x="502160" y="141249"/>
                    <a:pt x="479348" y="145758"/>
                    <a:pt x="457208" y="152400"/>
                  </a:cubicBezTo>
                  <a:cubicBezTo>
                    <a:pt x="447591" y="155285"/>
                    <a:pt x="437613" y="157435"/>
                    <a:pt x="428633" y="161925"/>
                  </a:cubicBezTo>
                  <a:cubicBezTo>
                    <a:pt x="363229" y="194627"/>
                    <a:pt x="444317" y="172123"/>
                    <a:pt x="352433" y="190500"/>
                  </a:cubicBezTo>
                  <a:cubicBezTo>
                    <a:pt x="302942" y="186376"/>
                    <a:pt x="224786" y="182116"/>
                    <a:pt x="171458" y="171450"/>
                  </a:cubicBezTo>
                  <a:cubicBezTo>
                    <a:pt x="161613" y="169481"/>
                    <a:pt x="152408" y="165100"/>
                    <a:pt x="142883" y="161925"/>
                  </a:cubicBezTo>
                  <a:cubicBezTo>
                    <a:pt x="130183" y="149225"/>
                    <a:pt x="120184" y="133066"/>
                    <a:pt x="104783" y="123825"/>
                  </a:cubicBezTo>
                  <a:cubicBezTo>
                    <a:pt x="87564" y="113494"/>
                    <a:pt x="47633" y="104775"/>
                    <a:pt x="47633" y="104775"/>
                  </a:cubicBezTo>
                  <a:cubicBezTo>
                    <a:pt x="38108" y="92075"/>
                    <a:pt x="26158" y="80874"/>
                    <a:pt x="19058" y="66675"/>
                  </a:cubicBezTo>
                  <a:cubicBezTo>
                    <a:pt x="-996" y="26567"/>
                    <a:pt x="8" y="26435"/>
                    <a:pt x="8" y="0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3" name="Szövegdoboz 92"/>
          <p:cNvSpPr txBox="1"/>
          <p:nvPr/>
        </p:nvSpPr>
        <p:spPr>
          <a:xfrm>
            <a:off x="219559" y="836712"/>
            <a:ext cx="8707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erdei orchideák gombapartnerei egyben az erdőalkotó fák gombapartnerei is.</a:t>
            </a:r>
          </a:p>
        </p:txBody>
      </p:sp>
      <p:sp>
        <p:nvSpPr>
          <p:cNvPr id="94" name="Szövegdoboz 93"/>
          <p:cNvSpPr txBox="1"/>
          <p:nvPr/>
        </p:nvSpPr>
        <p:spPr>
          <a:xfrm>
            <a:off x="224110" y="1124744"/>
            <a:ext cx="7928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Ezek az orchideák tápanyagaik többségét a fától kapják a gomba közvetítésével.</a:t>
            </a:r>
          </a:p>
        </p:txBody>
      </p:sp>
      <p:sp>
        <p:nvSpPr>
          <p:cNvPr id="95" name="Szövegdoboz 94"/>
          <p:cNvSpPr txBox="1"/>
          <p:nvPr/>
        </p:nvSpPr>
        <p:spPr>
          <a:xfrm>
            <a:off x="3539982" y="1566859"/>
            <a:ext cx="332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Közös jellemzőik:</a:t>
            </a:r>
          </a:p>
        </p:txBody>
      </p:sp>
      <p:sp>
        <p:nvSpPr>
          <p:cNvPr id="96" name="Szövegdoboz 95"/>
          <p:cNvSpPr txBox="1"/>
          <p:nvPr/>
        </p:nvSpPr>
        <p:spPr>
          <a:xfrm>
            <a:off x="3546308" y="2408312"/>
            <a:ext cx="366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/>
            <a:r>
              <a:rPr lang="hu-HU" dirty="0" smtClean="0"/>
              <a:t>- nincs ikergumójuk (gyöktörzsük van, </a:t>
            </a:r>
            <a:r>
              <a:rPr lang="hu-HU" sz="1400" dirty="0" smtClean="0"/>
              <a:t>nincs szükség tápanyagraktárra)</a:t>
            </a:r>
          </a:p>
        </p:txBody>
      </p:sp>
      <p:sp>
        <p:nvSpPr>
          <p:cNvPr id="97" name="Szövegdoboz 96"/>
          <p:cNvSpPr txBox="1"/>
          <p:nvPr/>
        </p:nvSpPr>
        <p:spPr>
          <a:xfrm>
            <a:off x="3536148" y="2979058"/>
            <a:ext cx="3435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/>
            <a:r>
              <a:rPr lang="hu-HU" dirty="0" smtClean="0"/>
              <a:t>- leveleik kisebbek, vagy nincsenek </a:t>
            </a:r>
            <a:r>
              <a:rPr lang="hu-HU" sz="1400" dirty="0" smtClean="0"/>
              <a:t>(nincs szükség </a:t>
            </a:r>
            <a:r>
              <a:rPr lang="hu-HU" sz="1400" dirty="0" err="1" smtClean="0"/>
              <a:t>fotoszintetizáló</a:t>
            </a:r>
            <a:r>
              <a:rPr lang="hu-HU" sz="1400" dirty="0" smtClean="0"/>
              <a:t> felszínre)</a:t>
            </a:r>
          </a:p>
        </p:txBody>
      </p:sp>
      <p:sp>
        <p:nvSpPr>
          <p:cNvPr id="99" name="Ellipszis 98"/>
          <p:cNvSpPr/>
          <p:nvPr/>
        </p:nvSpPr>
        <p:spPr>
          <a:xfrm rot="20863822">
            <a:off x="7571126" y="4084508"/>
            <a:ext cx="199006" cy="58540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8" name="Ellipszis 97"/>
          <p:cNvSpPr/>
          <p:nvPr/>
        </p:nvSpPr>
        <p:spPr>
          <a:xfrm rot="760206">
            <a:off x="7673237" y="4267110"/>
            <a:ext cx="165171" cy="6881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33074">
            <a:off x="7321337" y="1915829"/>
            <a:ext cx="667005" cy="7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Szövegdoboz 100"/>
          <p:cNvSpPr txBox="1"/>
          <p:nvPr/>
        </p:nvSpPr>
        <p:spPr>
          <a:xfrm>
            <a:off x="3557964" y="1864443"/>
            <a:ext cx="3945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/>
            <a:r>
              <a:rPr lang="hu-HU" dirty="0" smtClean="0"/>
              <a:t>- virágaik kisebbek és kevésbé feltűnőek </a:t>
            </a:r>
            <a:r>
              <a:rPr lang="hu-HU" sz="1400" dirty="0" smtClean="0"/>
              <a:t>(sokszor önbeporzók)</a:t>
            </a:r>
          </a:p>
        </p:txBody>
      </p:sp>
      <p:sp>
        <p:nvSpPr>
          <p:cNvPr id="102" name="Szövegdoboz 101"/>
          <p:cNvSpPr txBox="1"/>
          <p:nvPr/>
        </p:nvSpPr>
        <p:spPr>
          <a:xfrm>
            <a:off x="3563888" y="3477331"/>
            <a:ext cx="38933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/>
            <a:r>
              <a:rPr lang="hu-HU" dirty="0" smtClean="0"/>
              <a:t>- fotoszintézisüket sok esetben </a:t>
            </a:r>
            <a:r>
              <a:rPr lang="hu-HU" dirty="0"/>
              <a:t>r</a:t>
            </a:r>
            <a:r>
              <a:rPr lang="hu-HU" dirty="0" smtClean="0"/>
              <a:t>észben vagy teljesen elvesztik </a:t>
            </a:r>
            <a:r>
              <a:rPr lang="hu-HU" sz="1400" dirty="0" smtClean="0"/>
              <a:t>(</a:t>
            </a:r>
            <a:r>
              <a:rPr lang="hu-HU" sz="1400" b="1" dirty="0" err="1" smtClean="0">
                <a:solidFill>
                  <a:srgbClr val="FF0000"/>
                </a:solidFill>
              </a:rPr>
              <a:t>autotróf</a:t>
            </a:r>
            <a:r>
              <a:rPr lang="hu-HU" sz="1400" b="1" dirty="0" smtClean="0">
                <a:solidFill>
                  <a:srgbClr val="FF0000"/>
                </a:solidFill>
              </a:rPr>
              <a:t> </a:t>
            </a:r>
            <a:r>
              <a:rPr lang="hu-HU" sz="1400" dirty="0" smtClean="0"/>
              <a:t>életformáról </a:t>
            </a:r>
            <a:r>
              <a:rPr lang="hu-HU" sz="1400" b="1" dirty="0" err="1" smtClean="0">
                <a:solidFill>
                  <a:srgbClr val="FF0000"/>
                </a:solidFill>
              </a:rPr>
              <a:t>heterotróf</a:t>
            </a:r>
            <a:r>
              <a:rPr lang="hu-HU" sz="1400" dirty="0" err="1" smtClean="0"/>
              <a:t>okká</a:t>
            </a:r>
            <a:r>
              <a:rPr lang="hu-HU" sz="1400" dirty="0" smtClean="0"/>
              <a:t> válnak)</a:t>
            </a:r>
          </a:p>
        </p:txBody>
      </p:sp>
      <p:sp>
        <p:nvSpPr>
          <p:cNvPr id="106" name="Ellipszis 105"/>
          <p:cNvSpPr/>
          <p:nvPr/>
        </p:nvSpPr>
        <p:spPr>
          <a:xfrm rot="20863822">
            <a:off x="7573693" y="4084508"/>
            <a:ext cx="199006" cy="585405"/>
          </a:xfrm>
          <a:prstGeom prst="ellipse">
            <a:avLst/>
          </a:prstGeom>
          <a:solidFill>
            <a:srgbClr val="CFC06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7" name="Ellipszis 106"/>
          <p:cNvSpPr/>
          <p:nvPr/>
        </p:nvSpPr>
        <p:spPr>
          <a:xfrm rot="760206">
            <a:off x="7674829" y="4267110"/>
            <a:ext cx="165171" cy="688199"/>
          </a:xfrm>
          <a:prstGeom prst="ellipse">
            <a:avLst/>
          </a:prstGeom>
          <a:solidFill>
            <a:srgbClr val="CFC06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25912">
            <a:off x="7257126" y="2446156"/>
            <a:ext cx="657932" cy="7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938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 animBg="1"/>
      <p:bldP spid="36" grpId="0" animBg="1"/>
      <p:bldP spid="79" grpId="0" animBg="1"/>
      <p:bldP spid="86" grpId="0" animBg="1"/>
      <p:bldP spid="85" grpId="0" animBg="1"/>
      <p:bldP spid="93" grpId="0"/>
      <p:bldP spid="94" grpId="0"/>
      <p:bldP spid="95" grpId="0"/>
      <p:bldP spid="96" grpId="0"/>
      <p:bldP spid="97" grpId="0"/>
      <p:bldP spid="99" grpId="0" animBg="1"/>
      <p:bldP spid="98" grpId="0" animBg="1"/>
      <p:bldP spid="101" grpId="0"/>
      <p:bldP spid="102" grpId="0"/>
      <p:bldP spid="106" grpId="0" animBg="1"/>
      <p:bldP spid="10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0"/>
            <a:ext cx="208823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Monotype Corsiva" panose="03010101010201010101" pitchFamily="66" charset="0"/>
              </a:rPr>
              <a:t>Orchideák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6156176" y="5111"/>
            <a:ext cx="2987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pPr algn="r"/>
            <a:r>
              <a:rPr lang="hu-HU" dirty="0" smtClean="0"/>
              <a:t>Hazai élőhelyeik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691680" y="467380"/>
            <a:ext cx="4782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Magyarországon élő néhány orchidea faj</a:t>
            </a:r>
            <a:endParaRPr lang="hu-HU" b="1" dirty="0"/>
          </a:p>
        </p:txBody>
      </p:sp>
      <p:pic>
        <p:nvPicPr>
          <p:cNvPr id="6146" name="Picture 2" descr="D:\egyeni-vallalkozas-2011\2015_10_tananyagfejlesztes\Neottia_Illyes_2010-Botfa_DSCF8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74" y="1196752"/>
            <a:ext cx="1115616" cy="232187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3335313" y="3526298"/>
            <a:ext cx="1884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madárfészek békakonty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044117" y="836712"/>
            <a:ext cx="6284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Részben vagy teljesen </a:t>
            </a:r>
            <a:r>
              <a:rPr lang="hu-HU" dirty="0" err="1" smtClean="0"/>
              <a:t>heterotróf</a:t>
            </a:r>
            <a:r>
              <a:rPr lang="hu-HU" dirty="0" smtClean="0"/>
              <a:t> erdei fajok</a:t>
            </a:r>
            <a:r>
              <a:rPr lang="hu-HU" sz="1400" dirty="0" smtClean="0"/>
              <a:t> (nem </a:t>
            </a:r>
            <a:r>
              <a:rPr lang="hu-HU" sz="1400" dirty="0" err="1" smtClean="0"/>
              <a:t>fotoszintetizálók</a:t>
            </a:r>
            <a:r>
              <a:rPr lang="hu-HU" sz="1400" dirty="0" smtClean="0"/>
              <a:t>)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12" y="1196753"/>
            <a:ext cx="927139" cy="232954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319194" y="3526299"/>
            <a:ext cx="1884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ibolyás gérbics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247" y="1196752"/>
            <a:ext cx="937814" cy="232954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351" y="1196754"/>
            <a:ext cx="1779129" cy="232954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516" y="1196755"/>
            <a:ext cx="1240252" cy="232954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Szövegdoboz 15"/>
          <p:cNvSpPr txBox="1"/>
          <p:nvPr/>
        </p:nvSpPr>
        <p:spPr>
          <a:xfrm>
            <a:off x="6503665" y="3553271"/>
            <a:ext cx="1884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erdei korallgyökér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1261573" y="3861048"/>
            <a:ext cx="5974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Fotoszintetizáló</a:t>
            </a:r>
            <a:r>
              <a:rPr lang="hu-HU" dirty="0" smtClean="0"/>
              <a:t> (zöld) erdei fajok </a:t>
            </a:r>
            <a:r>
              <a:rPr lang="hu-HU" sz="1400" dirty="0" smtClean="0"/>
              <a:t>(ezek is részlegesen </a:t>
            </a:r>
            <a:r>
              <a:rPr lang="hu-HU" sz="1400" dirty="0" err="1" smtClean="0"/>
              <a:t>heterotrófok</a:t>
            </a:r>
            <a:r>
              <a:rPr lang="hu-HU" sz="1400" dirty="0" smtClean="0"/>
              <a:t>)</a:t>
            </a:r>
          </a:p>
        </p:txBody>
      </p:sp>
      <p:pic>
        <p:nvPicPr>
          <p:cNvPr id="6153" name="Picture 9" descr="D:\egyeni-vallalkozas-2011\2015_10_tananyagfejlesztes\ceph-lon_Illyes-Botfa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268" y="4238824"/>
            <a:ext cx="1564212" cy="232187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D:\egyeni-vallalkozas-2011\2015_10_tananyagfejlesztes\ceph-lon_Illyes-Botf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26" y="4238824"/>
            <a:ext cx="1171925" cy="232187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zövegdoboz 19"/>
          <p:cNvSpPr txBox="1"/>
          <p:nvPr/>
        </p:nvSpPr>
        <p:spPr>
          <a:xfrm>
            <a:off x="6571995" y="6577607"/>
            <a:ext cx="1884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>
                <a:latin typeface="Monotype Corsiva" panose="03010101010201010101" pitchFamily="66" charset="0"/>
              </a:rPr>
              <a:t>k</a:t>
            </a:r>
            <a:r>
              <a:rPr lang="hu-HU" sz="1400" i="1" dirty="0" smtClean="0">
                <a:latin typeface="Monotype Corsiva" panose="03010101010201010101" pitchFamily="66" charset="0"/>
              </a:rPr>
              <a:t>ardos madársisak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pic>
        <p:nvPicPr>
          <p:cNvPr id="6155" name="Picture 11" descr="D:\egyeni-vallalkozas-2011\2015_10_tananyagfejlesztes\epipactis-atror_Illyes_Ausztria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57" y="4228276"/>
            <a:ext cx="1058405" cy="232187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D:\egyeni-vallalkozas-2011\2015_10_tananyagfejlesztes\epipactis-atror_Illyes_Ausztria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07" y="4228276"/>
            <a:ext cx="668166" cy="232187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zövegdoboz 22"/>
          <p:cNvSpPr txBox="1"/>
          <p:nvPr/>
        </p:nvSpPr>
        <p:spPr>
          <a:xfrm>
            <a:off x="238969" y="6577607"/>
            <a:ext cx="1884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vörösbarna nőszőfű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256" y="4228276"/>
            <a:ext cx="1547155" cy="232073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28276"/>
            <a:ext cx="975433" cy="232073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Szövegdoboz 25"/>
          <p:cNvSpPr txBox="1"/>
          <p:nvPr/>
        </p:nvSpPr>
        <p:spPr>
          <a:xfrm>
            <a:off x="3191297" y="6577607"/>
            <a:ext cx="1884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>
                <a:latin typeface="Monotype Corsiva" panose="03010101010201010101" pitchFamily="66" charset="0"/>
              </a:rPr>
              <a:t>k</a:t>
            </a:r>
            <a:r>
              <a:rPr lang="hu-HU" sz="1400" i="1" dirty="0" smtClean="0">
                <a:latin typeface="Monotype Corsiva" panose="03010101010201010101" pitchFamily="66" charset="0"/>
              </a:rPr>
              <a:t>islevelű nőszőfű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pic>
        <p:nvPicPr>
          <p:cNvPr id="6159" name="Picture 15" descr="D:\egyeni-vallalkozas-2011\2015_10_tananyagfejlesztes\neotinea-trid-Illyes4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"/>
          <a:stretch/>
        </p:blipFill>
        <p:spPr bwMode="auto">
          <a:xfrm>
            <a:off x="4122549" y="1192917"/>
            <a:ext cx="1692000" cy="232954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322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2" grpId="0"/>
      <p:bldP spid="16" grpId="0"/>
      <p:bldP spid="17" grpId="0"/>
      <p:bldP spid="20" grpId="0"/>
      <p:bldP spid="23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0"/>
            <a:ext cx="208823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Monotype Corsiva" panose="03010101010201010101" pitchFamily="66" charset="0"/>
              </a:rPr>
              <a:t>Orchideák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1044116" y="3874770"/>
            <a:ext cx="6372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Réteken élő orchideák </a:t>
            </a:r>
            <a:r>
              <a:rPr lang="hu-HU" sz="1400" dirty="0" smtClean="0"/>
              <a:t>(ezek is mind </a:t>
            </a:r>
            <a:r>
              <a:rPr lang="hu-HU" sz="1400" dirty="0" err="1" smtClean="0"/>
              <a:t>fotoszintetizáló</a:t>
            </a:r>
            <a:r>
              <a:rPr lang="hu-HU" sz="1400" dirty="0" smtClean="0"/>
              <a:t>, zöld levelűek)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319194" y="6566944"/>
            <a:ext cx="2452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>
                <a:latin typeface="Monotype Corsiva" panose="03010101010201010101" pitchFamily="66" charset="0"/>
              </a:rPr>
              <a:t>a</a:t>
            </a:r>
            <a:r>
              <a:rPr lang="hu-HU" sz="1400" i="1" dirty="0" smtClean="0">
                <a:latin typeface="Monotype Corsiva" panose="03010101010201010101" pitchFamily="66" charset="0"/>
              </a:rPr>
              <a:t>gár </a:t>
            </a:r>
            <a:r>
              <a:rPr lang="hu-HU" sz="1400" i="1" dirty="0" err="1" smtClean="0">
                <a:latin typeface="Monotype Corsiva" panose="03010101010201010101" pitchFamily="66" charset="0"/>
              </a:rPr>
              <a:t>sisakoskosbor</a:t>
            </a:r>
            <a:r>
              <a:rPr lang="hu-HU" sz="1400" i="1" dirty="0" smtClean="0">
                <a:latin typeface="Monotype Corsiva" panose="03010101010201010101" pitchFamily="66" charset="0"/>
              </a:rPr>
              <a:t> (=agárkosbor)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6647681" y="6525344"/>
            <a:ext cx="1884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hússzínű </a:t>
            </a:r>
            <a:r>
              <a:rPr lang="hu-HU" sz="1400" i="1" dirty="0" err="1" smtClean="0">
                <a:latin typeface="Monotype Corsiva" panose="03010101010201010101" pitchFamily="66" charset="0"/>
              </a:rPr>
              <a:t>ujjaskosbor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3741789" y="6577607"/>
            <a:ext cx="1884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err="1" smtClean="0">
                <a:latin typeface="Monotype Corsiva" panose="03010101010201010101" pitchFamily="66" charset="0"/>
              </a:rPr>
              <a:t>szarvasbangó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3410343" y="3626746"/>
            <a:ext cx="1884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kétlevelű sarkvirág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pic>
        <p:nvPicPr>
          <p:cNvPr id="7170" name="Picture 2" descr="D:\egyeni-vallalkozas-2011\2015_10_tananyagfejlesztes\orchis-morio-Illyes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893" y="4247516"/>
            <a:ext cx="1582963" cy="230519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egyeni-vallalkozas-2011\2015_10_tananyagfejlesztes\orchis-morio-Illy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27" y="4247515"/>
            <a:ext cx="1439453" cy="229862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egyeni-vallalkozas-2011\2015_10_tananyagfejlesztes\Dact.incar 020515Kolon-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366" y="4247516"/>
            <a:ext cx="1014978" cy="229862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egyeni-vallalkozas-2011\2015_10_tananyagfejlesztes\Dact.incar 020515Kolon-t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246689"/>
            <a:ext cx="1109085" cy="229945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D:\egyeni-vallalkozas-2011\2015_10_tananyagfejlesztes\ophrys-scolop-Illyes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892" y="4244102"/>
            <a:ext cx="1895300" cy="231201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D:\egyeni-vallalkozas-2011\2015_10_tananyagfejlesztes\ophrys-scolop-Illyes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504" y="4249350"/>
            <a:ext cx="880480" cy="231018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D:\egyeni-vallalkozas-2011\2015_10_tananyagfejlesztes\ketlevelu-sarkvirag_Illyes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91" y="1316562"/>
            <a:ext cx="1517061" cy="231018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D:\egyeni-vallalkozas-2011\2015_10_tananyagfejlesztes\ketlevelu-sarkvirag_551-58-platanthera_bifolia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168" y="1316562"/>
            <a:ext cx="950816" cy="231018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97" y="1316562"/>
            <a:ext cx="1478243" cy="231018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7" name="Szövegdoboz 36"/>
          <p:cNvSpPr txBox="1"/>
          <p:nvPr/>
        </p:nvSpPr>
        <p:spPr>
          <a:xfrm>
            <a:off x="1691680" y="467380"/>
            <a:ext cx="4782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Magyarországon élő néhány orchidea faj</a:t>
            </a:r>
            <a:endParaRPr lang="hu-HU" b="1" dirty="0"/>
          </a:p>
        </p:txBody>
      </p:sp>
      <p:sp>
        <p:nvSpPr>
          <p:cNvPr id="38" name="Szövegdoboz 37"/>
          <p:cNvSpPr txBox="1"/>
          <p:nvPr/>
        </p:nvSpPr>
        <p:spPr>
          <a:xfrm>
            <a:off x="107504" y="835224"/>
            <a:ext cx="8928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Erdőkben, erdőszéleken és réteken is megtalálható fajok</a:t>
            </a:r>
            <a:r>
              <a:rPr lang="hu-HU" sz="1400" dirty="0"/>
              <a:t> (ezek is mind </a:t>
            </a:r>
            <a:r>
              <a:rPr lang="hu-HU" sz="1400" dirty="0" err="1"/>
              <a:t>fotoszintetizáló</a:t>
            </a:r>
            <a:r>
              <a:rPr lang="hu-HU" sz="1400" dirty="0"/>
              <a:t>, zöld </a:t>
            </a:r>
            <a:r>
              <a:rPr lang="hu-HU" sz="1400" dirty="0" smtClean="0"/>
              <a:t>levelűek)</a:t>
            </a:r>
          </a:p>
        </p:txBody>
      </p:sp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4" y="1316562"/>
            <a:ext cx="1396996" cy="231018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1" name="Szövegdoboz 40"/>
          <p:cNvSpPr txBox="1"/>
          <p:nvPr/>
        </p:nvSpPr>
        <p:spPr>
          <a:xfrm>
            <a:off x="683568" y="3626746"/>
            <a:ext cx="1884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>
                <a:latin typeface="Monotype Corsiva" panose="03010101010201010101" pitchFamily="66" charset="0"/>
              </a:rPr>
              <a:t>e</a:t>
            </a:r>
            <a:r>
              <a:rPr lang="hu-HU" sz="1400" i="1" dirty="0" smtClean="0">
                <a:latin typeface="Monotype Corsiva" panose="03010101010201010101" pitchFamily="66" charset="0"/>
              </a:rPr>
              <a:t>rdei papucskosbor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pic>
        <p:nvPicPr>
          <p:cNvPr id="7184" name="Picture 16" descr="D:\egyeni-vallalkozas-2011\2015_10_tananyagfejlesztes\himantoglossum-capr_Illyes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911" y="1316562"/>
            <a:ext cx="1595561" cy="231018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17" descr="D:\egyeni-vallalkozas-2011\2015_10_tananyagfejlesztes\himantoglossum-capr_Illyes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286" y="1316562"/>
            <a:ext cx="994010" cy="231018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Szövegdoboz 43"/>
          <p:cNvSpPr txBox="1"/>
          <p:nvPr/>
        </p:nvSpPr>
        <p:spPr>
          <a:xfrm>
            <a:off x="6474193" y="3626746"/>
            <a:ext cx="1884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>
                <a:latin typeface="Monotype Corsiva" panose="03010101010201010101" pitchFamily="66" charset="0"/>
              </a:rPr>
              <a:t>b</a:t>
            </a:r>
            <a:r>
              <a:rPr lang="hu-HU" sz="1400" i="1" dirty="0" smtClean="0">
                <a:latin typeface="Monotype Corsiva" panose="03010101010201010101" pitchFamily="66" charset="0"/>
              </a:rPr>
              <a:t>íbor sallangvirág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sp>
        <p:nvSpPr>
          <p:cNvPr id="45" name="Szövegdoboz 44"/>
          <p:cNvSpPr txBox="1"/>
          <p:nvPr/>
        </p:nvSpPr>
        <p:spPr>
          <a:xfrm>
            <a:off x="6156176" y="5111"/>
            <a:ext cx="2987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pPr algn="r"/>
            <a:r>
              <a:rPr lang="hu-HU" dirty="0" smtClean="0"/>
              <a:t>Hazai élőhelyeik</a:t>
            </a:r>
            <a:endParaRPr lang="hu-HU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864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6" grpId="0"/>
      <p:bldP spid="23" grpId="0"/>
      <p:bldP spid="26" grpId="0"/>
      <p:bldP spid="38" grpId="0"/>
      <p:bldP spid="41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339752" y="260648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TARTALOMJEGYZÉK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395536" y="1473816"/>
            <a:ext cx="2987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r>
              <a:rPr lang="hu-HU" dirty="0"/>
              <a:t>Legek növénycsaládja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95536" y="1997036"/>
            <a:ext cx="2987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r>
              <a:rPr lang="hu-HU" dirty="0"/>
              <a:t>Rendszertan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95536" y="2520256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r>
              <a:rPr lang="hu-HU" dirty="0" smtClean="0"/>
              <a:t>Felépítésük  </a:t>
            </a:r>
            <a:r>
              <a:rPr lang="hu-HU" sz="2000" dirty="0" smtClean="0"/>
              <a:t>(gyökér, szár, levél, virág, termés)</a:t>
            </a:r>
            <a:endParaRPr lang="hu-HU" sz="20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395536" y="3043476"/>
            <a:ext cx="2987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r>
              <a:rPr lang="hu-HU" dirty="0"/>
              <a:t>Beporzás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395536" y="3566696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r>
              <a:rPr lang="hu-HU" dirty="0" smtClean="0"/>
              <a:t>Ökológia </a:t>
            </a:r>
            <a:r>
              <a:rPr lang="hu-HU" sz="2000" dirty="0" smtClean="0"/>
              <a:t>(életmenet, tápanyagforgalom, együtt élés formái)</a:t>
            </a:r>
            <a:endParaRPr lang="hu-HU" sz="20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395536" y="4111690"/>
            <a:ext cx="2987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r>
              <a:rPr lang="hu-HU" dirty="0"/>
              <a:t>Hazai élőhelyeik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395536" y="4667652"/>
            <a:ext cx="2987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r>
              <a:rPr lang="hu-HU" dirty="0"/>
              <a:t>Természetvédelem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395536" y="5694928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r>
              <a:rPr lang="hu-HU" dirty="0" smtClean="0"/>
              <a:t>Tárgymutató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6218148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r>
              <a:rPr lang="hu-HU" dirty="0" smtClean="0"/>
              <a:t>Információ</a:t>
            </a:r>
            <a:r>
              <a:rPr lang="hu-HU" sz="2000" dirty="0" smtClean="0"/>
              <a:t> (ajánlott szakirodalom, linkgyűjtemény)</a:t>
            </a:r>
            <a:endParaRPr lang="hu-HU" sz="2000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2</a:t>
            </a:fld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6881589" y="1132643"/>
            <a:ext cx="174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Feladatok</a:t>
            </a:r>
            <a:endParaRPr lang="hu-HU" b="1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6881589" y="2597200"/>
            <a:ext cx="174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I-II. Feladat</a:t>
            </a:r>
            <a:endParaRPr lang="hu-HU" b="1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6881589" y="3643640"/>
            <a:ext cx="174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III. Feladat</a:t>
            </a:r>
            <a:endParaRPr lang="hu-HU" b="1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6881589" y="5190872"/>
            <a:ext cx="174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IV-V. Feladat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4682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0"/>
            <a:ext cx="208823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Monotype Corsiva" panose="03010101010201010101" pitchFamily="66" charset="0"/>
              </a:rPr>
              <a:t>Orchideák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6156176" y="5111"/>
            <a:ext cx="2987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pPr algn="r"/>
            <a:r>
              <a:rPr lang="hu-HU" dirty="0" smtClean="0"/>
              <a:t>Természetvédelem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691680" y="467380"/>
            <a:ext cx="4782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Hazai orchidea fajaink védelme</a:t>
            </a:r>
            <a:endParaRPr lang="hu-HU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219559" y="836712"/>
            <a:ext cx="8600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Magyarországon </a:t>
            </a:r>
            <a:r>
              <a:rPr lang="hu-HU" dirty="0" err="1" smtClean="0"/>
              <a:t>kb</a:t>
            </a:r>
            <a:r>
              <a:rPr lang="hu-HU" dirty="0" smtClean="0"/>
              <a:t> 2200 őshonos növényfaj fordul elő, ezek közül 733 faj védett.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251519" y="1852375"/>
            <a:ext cx="8568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A természetvédelmi értékük </a:t>
            </a:r>
            <a:r>
              <a:rPr lang="hu-HU" sz="1600" dirty="0" smtClean="0"/>
              <a:t>(melyet akkor kell büntetésként fizetni, ha károsítjuk őket)</a:t>
            </a:r>
            <a:endParaRPr lang="hu-HU" dirty="0"/>
          </a:p>
          <a:p>
            <a:pPr marL="447675" indent="-266700" algn="just">
              <a:buFont typeface="Wingdings" panose="05000000000000000000" pitchFamily="2" charset="2"/>
              <a:buChar char="Ø"/>
            </a:pPr>
            <a:r>
              <a:rPr lang="hu-HU" dirty="0" smtClean="0"/>
              <a:t>a védett fajok esetében: 5000 Ft, 10000 Ft és 50000 Ft</a:t>
            </a:r>
          </a:p>
        </p:txBody>
      </p:sp>
      <p:pic>
        <p:nvPicPr>
          <p:cNvPr id="8" name="Picture 2" descr="D:\egyeni-vallalkozas-2011\2015_10_tananyagfejlesztes\Neottia_Illyes_2010-Botfa_DSCF8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01137"/>
            <a:ext cx="728513" cy="151621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107503" y="4418528"/>
            <a:ext cx="18074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madárfészek békakonty</a:t>
            </a:r>
          </a:p>
          <a:p>
            <a:pPr algn="ctr"/>
            <a:endParaRPr lang="hu-HU" sz="1400" i="1" dirty="0" smtClean="0">
              <a:latin typeface="Monotype Corsiva" panose="03010101010201010101" pitchFamily="66" charset="0"/>
            </a:endParaRPr>
          </a:p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5000 Ft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pic>
        <p:nvPicPr>
          <p:cNvPr id="10" name="Picture 15" descr="D:\egyeni-vallalkozas-2011\2015_10_tananyagfejlesztes\neotinea-trid-Illyes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"/>
          <a:stretch/>
        </p:blipFill>
        <p:spPr bwMode="auto">
          <a:xfrm>
            <a:off x="810048" y="2897302"/>
            <a:ext cx="1104900" cy="152122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1979713" y="4417354"/>
            <a:ext cx="15841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hússzínű </a:t>
            </a:r>
            <a:r>
              <a:rPr lang="hu-HU" sz="1400" i="1" dirty="0" err="1" smtClean="0">
                <a:latin typeface="Monotype Corsiva" panose="03010101010201010101" pitchFamily="66" charset="0"/>
              </a:rPr>
              <a:t>ujjaskosbor</a:t>
            </a:r>
            <a:endParaRPr lang="hu-HU" sz="1400" i="1" dirty="0" smtClean="0">
              <a:latin typeface="Monotype Corsiva" panose="03010101010201010101" pitchFamily="66" charset="0"/>
            </a:endParaRPr>
          </a:p>
          <a:p>
            <a:pPr algn="ctr"/>
            <a:endParaRPr lang="hu-HU" sz="1400" i="1" dirty="0" smtClean="0">
              <a:latin typeface="Monotype Corsiva" panose="03010101010201010101" pitchFamily="66" charset="0"/>
            </a:endParaRPr>
          </a:p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10000 Ft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pic>
        <p:nvPicPr>
          <p:cNvPr id="12" name="Picture 6" descr="D:\egyeni-vallalkozas-2011\2015_10_tananyagfejlesztes\Dact.incar 020515Kolon-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233" y="2897302"/>
            <a:ext cx="671710" cy="152122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D:\egyeni-vallalkozas-2011\2015_10_tananyagfejlesztes\Dact.incar 020515Kolon-t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120" y="2895301"/>
            <a:ext cx="734125" cy="152205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397" y="2897301"/>
            <a:ext cx="518908" cy="152122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06" y="2895301"/>
            <a:ext cx="787920" cy="152322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Szövegdoboz 14"/>
          <p:cNvSpPr txBox="1"/>
          <p:nvPr/>
        </p:nvSpPr>
        <p:spPr>
          <a:xfrm>
            <a:off x="3427237" y="4417354"/>
            <a:ext cx="2008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poloskaszagú </a:t>
            </a:r>
            <a:r>
              <a:rPr lang="hu-HU" sz="1400" i="1" dirty="0" err="1" smtClean="0">
                <a:latin typeface="Monotype Corsiva" panose="03010101010201010101" pitchFamily="66" charset="0"/>
              </a:rPr>
              <a:t>sisakoskosbor</a:t>
            </a:r>
            <a:r>
              <a:rPr lang="hu-HU" sz="1400" i="1" dirty="0" smtClean="0">
                <a:latin typeface="Monotype Corsiva" panose="03010101010201010101" pitchFamily="66" charset="0"/>
              </a:rPr>
              <a:t> </a:t>
            </a:r>
            <a:r>
              <a:rPr lang="hu-HU" sz="1200" i="1" dirty="0" smtClean="0">
                <a:latin typeface="Monotype Corsiva" panose="03010101010201010101" pitchFamily="66" charset="0"/>
              </a:rPr>
              <a:t>(albínó és normál színű)</a:t>
            </a:r>
          </a:p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50000 Ft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251518" y="1331476"/>
            <a:ext cx="8568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Magyarországon 70 orchidea faj él és mind védett faj (52 védett, 18 fokozottan védett).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512" y="2901137"/>
            <a:ext cx="826744" cy="151621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801" y="2901137"/>
            <a:ext cx="657868" cy="151739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Szövegdoboz 18"/>
          <p:cNvSpPr txBox="1"/>
          <p:nvPr/>
        </p:nvSpPr>
        <p:spPr>
          <a:xfrm>
            <a:off x="5521072" y="4417354"/>
            <a:ext cx="11521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pókbangó</a:t>
            </a:r>
            <a:endParaRPr lang="hu-HU" sz="1200" i="1" dirty="0" smtClean="0">
              <a:latin typeface="Monotype Corsiva" panose="03010101010201010101" pitchFamily="66" charset="0"/>
            </a:endParaRPr>
          </a:p>
          <a:p>
            <a:pPr algn="ctr"/>
            <a:endParaRPr lang="hu-HU" sz="1400" i="1" dirty="0" smtClean="0">
              <a:latin typeface="Monotype Corsiva" panose="03010101010201010101" pitchFamily="66" charset="0"/>
            </a:endParaRPr>
          </a:p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100000 Ft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865" y="2895301"/>
            <a:ext cx="973933" cy="152205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901137"/>
            <a:ext cx="917585" cy="151739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Szövegdoboz 22"/>
          <p:cNvSpPr txBox="1"/>
          <p:nvPr/>
        </p:nvSpPr>
        <p:spPr>
          <a:xfrm>
            <a:off x="7092280" y="4418528"/>
            <a:ext cx="18915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erdei papucskosbor</a:t>
            </a:r>
            <a:endParaRPr lang="hu-HU" sz="1200" i="1" dirty="0" smtClean="0">
              <a:latin typeface="Monotype Corsiva" panose="03010101010201010101" pitchFamily="66" charset="0"/>
            </a:endParaRPr>
          </a:p>
          <a:p>
            <a:pPr algn="ctr"/>
            <a:endParaRPr lang="hu-HU" sz="1400" i="1" dirty="0" smtClean="0">
              <a:latin typeface="Monotype Corsiva" panose="03010101010201010101" pitchFamily="66" charset="0"/>
            </a:endParaRPr>
          </a:p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250000 Ft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471760" y="2411596"/>
            <a:ext cx="8348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 smtClean="0"/>
              <a:t>míg </a:t>
            </a:r>
            <a:r>
              <a:rPr lang="hu-HU" dirty="0"/>
              <a:t>a fokozottan </a:t>
            </a:r>
            <a:r>
              <a:rPr lang="hu-HU" dirty="0" smtClean="0"/>
              <a:t>védett fajoknál </a:t>
            </a:r>
            <a:r>
              <a:rPr lang="hu-HU" dirty="0"/>
              <a:t>100000 Ft és 250000 </a:t>
            </a:r>
            <a:r>
              <a:rPr lang="hu-HU" dirty="0" smtClean="0"/>
              <a:t>Ft.</a:t>
            </a:r>
            <a:endParaRPr lang="hu-HU" dirty="0"/>
          </a:p>
        </p:txBody>
      </p:sp>
      <p:sp>
        <p:nvSpPr>
          <p:cNvPr id="25" name="Téglalap 24"/>
          <p:cNvSpPr/>
          <p:nvPr/>
        </p:nvSpPr>
        <p:spPr>
          <a:xfrm>
            <a:off x="107503" y="5085184"/>
            <a:ext cx="6696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Sok fokozottan védett orchidea nagyobb egyedszámú populációjának élőhelye mára védett területté vált.</a:t>
            </a:r>
            <a:endParaRPr lang="hu-HU" dirty="0"/>
          </a:p>
        </p:txBody>
      </p:sp>
      <p:sp>
        <p:nvSpPr>
          <p:cNvPr id="26" name="Téglalap 25"/>
          <p:cNvSpPr/>
          <p:nvPr/>
        </p:nvSpPr>
        <p:spPr>
          <a:xfrm>
            <a:off x="107505" y="5746030"/>
            <a:ext cx="6565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Más növényekkel együtt a hazai orchideák magjai is begyűjtésre kerültek a Pannon Magban Program keretében. Hosszú távon ez (is) biztosítja fennmaradásukat.</a:t>
            </a:r>
            <a:endParaRPr lang="hu-HU" dirty="0"/>
          </a:p>
        </p:txBody>
      </p:sp>
      <p:pic>
        <p:nvPicPr>
          <p:cNvPr id="1030" name="Picture 6" descr="D:\egyeni-vallalkozas-2011\2015_10_tananyagfejlesztes\magbank_40642_genbank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301596"/>
            <a:ext cx="2255144" cy="130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églalap 15"/>
          <p:cNvSpPr/>
          <p:nvPr/>
        </p:nvSpPr>
        <p:spPr>
          <a:xfrm>
            <a:off x="6828840" y="6546830"/>
            <a:ext cx="22076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600" i="1" dirty="0" smtClean="0">
                <a:latin typeface="Monotype Corsiva" panose="03010101010201010101" pitchFamily="66" charset="0"/>
              </a:rPr>
              <a:t>kapszulákban tárolt magok</a:t>
            </a:r>
            <a:endParaRPr lang="hu-HU" sz="1600" i="1" dirty="0">
              <a:latin typeface="Monotype Corsiva" panose="03010101010201010101" pitchFamily="66" charset="0"/>
            </a:endParaRPr>
          </a:p>
        </p:txBody>
      </p:sp>
      <p:sp>
        <p:nvSpPr>
          <p:cNvPr id="17" name="Dia számának hely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88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1" grpId="0"/>
      <p:bldP spid="15" grpId="0"/>
      <p:bldP spid="2" grpId="0"/>
      <p:bldP spid="19" grpId="0"/>
      <p:bldP spid="23" grpId="0"/>
      <p:bldP spid="14" grpId="0"/>
      <p:bldP spid="25" grpId="0"/>
      <p:bldP spid="26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267744" y="206084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354396" y="692696"/>
            <a:ext cx="781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Vizsgálj meg egy boltban árusított orchideát és annak ültető közegét is!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0" y="0"/>
            <a:ext cx="208823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Monotype Corsiva" panose="03010101010201010101" pitchFamily="66" charset="0"/>
              </a:rPr>
              <a:t>Orchideák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6156176" y="5111"/>
            <a:ext cx="2987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pPr algn="r"/>
            <a:r>
              <a:rPr lang="hu-HU" dirty="0" smtClean="0"/>
              <a:t>Feladat</a:t>
            </a:r>
            <a:endParaRPr lang="hu-HU" dirty="0"/>
          </a:p>
        </p:txBody>
      </p:sp>
      <p:pic>
        <p:nvPicPr>
          <p:cNvPr id="1026" name="Picture 2" descr="E:\Pali\phalenopsis_c26-3579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934" y="1124508"/>
            <a:ext cx="169545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3543124" y="75821"/>
            <a:ext cx="174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IV. Feladat</a:t>
            </a:r>
            <a:endParaRPr lang="hu-HU" b="1" dirty="0"/>
          </a:p>
        </p:txBody>
      </p:sp>
      <p:sp>
        <p:nvSpPr>
          <p:cNvPr id="6" name="Téglalap 5"/>
          <p:cNvSpPr/>
          <p:nvPr/>
        </p:nvSpPr>
        <p:spPr>
          <a:xfrm>
            <a:off x="357204" y="1167435"/>
            <a:ext cx="54808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Kérdések:</a:t>
            </a:r>
          </a:p>
          <a:p>
            <a:pPr algn="just"/>
            <a:r>
              <a:rPr lang="hu-HU" dirty="0" smtClean="0"/>
              <a:t>Mi </a:t>
            </a:r>
            <a:r>
              <a:rPr lang="hu-HU" dirty="0"/>
              <a:t>lehet a magyarázata annak, hogy átlátszó cserépben van az orchidea gyökérzete</a:t>
            </a:r>
            <a:r>
              <a:rPr lang="hu-HU" dirty="0" smtClean="0"/>
              <a:t>?</a:t>
            </a: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5838039" y="4007966"/>
            <a:ext cx="33032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 dirty="0"/>
              <a:t>Leggyakoribbak a lepkeorchidea (</a:t>
            </a:r>
            <a:r>
              <a:rPr lang="hu-HU" sz="1600" i="1" dirty="0" err="1"/>
              <a:t>Phalaenopsis</a:t>
            </a:r>
            <a:r>
              <a:rPr lang="hu-HU" sz="1600" dirty="0"/>
              <a:t>) különböző virágszínű változatai. Ezeknek az orchideáknak a vadon élő példányai trópusi </a:t>
            </a:r>
            <a:r>
              <a:rPr lang="hu-HU" sz="1600" dirty="0" err="1"/>
              <a:t>fánlakók</a:t>
            </a:r>
            <a:r>
              <a:rPr lang="hu-HU" sz="1600" dirty="0"/>
              <a:t>.</a:t>
            </a:r>
          </a:p>
        </p:txBody>
      </p:sp>
      <p:sp>
        <p:nvSpPr>
          <p:cNvPr id="9" name="Téglalap 8"/>
          <p:cNvSpPr/>
          <p:nvPr/>
        </p:nvSpPr>
        <p:spPr>
          <a:xfrm>
            <a:off x="354395" y="2987660"/>
            <a:ext cx="5483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Miért </a:t>
            </a:r>
            <a:r>
              <a:rPr lang="hu-HU" dirty="0"/>
              <a:t>nem föld az </a:t>
            </a:r>
            <a:r>
              <a:rPr lang="hu-HU" dirty="0" err="1"/>
              <a:t>ültetőközeg</a:t>
            </a:r>
            <a:r>
              <a:rPr lang="hu-HU" dirty="0" smtClean="0"/>
              <a:t>?</a:t>
            </a:r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357203" y="4316903"/>
            <a:ext cx="548083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 smtClean="0"/>
              <a:t>Mi </a:t>
            </a:r>
            <a:r>
              <a:rPr lang="hu-HU" dirty="0"/>
              <a:t>lehet a magyarázata annak, hogy Magyarországon a legtöbb boltban kapható orchidea ősszel vagy télen kezd virágozni (és nem nyáron)? </a:t>
            </a:r>
            <a:r>
              <a:rPr lang="hu-HU" sz="1400" dirty="0"/>
              <a:t>(ma már növényi hormonkészítményekkel </a:t>
            </a:r>
            <a:r>
              <a:rPr lang="hu-HU" sz="1400" dirty="0" smtClean="0"/>
              <a:t>ezen változtatni tudnak)</a:t>
            </a:r>
            <a:endParaRPr lang="hu-HU" sz="1400" dirty="0"/>
          </a:p>
        </p:txBody>
      </p:sp>
      <p:sp>
        <p:nvSpPr>
          <p:cNvPr id="13" name="Téglalap 12"/>
          <p:cNvSpPr/>
          <p:nvPr/>
        </p:nvSpPr>
        <p:spPr>
          <a:xfrm>
            <a:off x="673748" y="2018195"/>
            <a:ext cx="8739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b="1" i="1" dirty="0" smtClean="0"/>
              <a:t>Válasz:</a:t>
            </a:r>
            <a:endParaRPr lang="hu-HU" sz="1600" b="1" i="1" dirty="0"/>
          </a:p>
        </p:txBody>
      </p:sp>
      <p:sp>
        <p:nvSpPr>
          <p:cNvPr id="14" name="Téglalap 13"/>
          <p:cNvSpPr/>
          <p:nvPr/>
        </p:nvSpPr>
        <p:spPr>
          <a:xfrm>
            <a:off x="712080" y="3234462"/>
            <a:ext cx="835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b="1" i="1" dirty="0" smtClean="0"/>
              <a:t>Válasz:</a:t>
            </a:r>
            <a:endParaRPr lang="hu-HU" sz="1600" b="1" i="1" dirty="0"/>
          </a:p>
        </p:txBody>
      </p:sp>
      <p:sp>
        <p:nvSpPr>
          <p:cNvPr id="12" name="Téglalap 11"/>
          <p:cNvSpPr/>
          <p:nvPr/>
        </p:nvSpPr>
        <p:spPr>
          <a:xfrm>
            <a:off x="673748" y="2276872"/>
            <a:ext cx="50922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 i="1" dirty="0"/>
              <a:t>Trópusi, </a:t>
            </a:r>
            <a:r>
              <a:rPr lang="hu-HU" sz="1600" i="1" dirty="0" err="1"/>
              <a:t>fánlakó</a:t>
            </a:r>
            <a:r>
              <a:rPr lang="hu-HU" sz="1600" i="1" dirty="0"/>
              <a:t> faj, így eredeti, természetes élőhelyén süti a nap a gyökereit, </a:t>
            </a:r>
            <a:r>
              <a:rPr lang="hu-HU" sz="1600" i="1" dirty="0" smtClean="0"/>
              <a:t>ezért </a:t>
            </a:r>
            <a:r>
              <a:rPr lang="hu-HU" sz="1600" i="1" dirty="0"/>
              <a:t>gyengén még </a:t>
            </a:r>
            <a:r>
              <a:rPr lang="hu-HU" sz="1600" i="1" dirty="0" err="1"/>
              <a:t>fotoszintetizálni</a:t>
            </a:r>
            <a:r>
              <a:rPr lang="hu-HU" sz="1600" i="1" dirty="0"/>
              <a:t> is tud zöldes gyökércsúcsainál.</a:t>
            </a:r>
          </a:p>
        </p:txBody>
      </p:sp>
      <p:sp>
        <p:nvSpPr>
          <p:cNvPr id="15" name="Téglalap 14"/>
          <p:cNvSpPr/>
          <p:nvPr/>
        </p:nvSpPr>
        <p:spPr>
          <a:xfrm>
            <a:off x="673748" y="3501008"/>
            <a:ext cx="50922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 i="1" dirty="0" err="1" smtClean="0"/>
              <a:t>Epifiton</a:t>
            </a:r>
            <a:r>
              <a:rPr lang="hu-HU" sz="1600" i="1" dirty="0" smtClean="0"/>
              <a:t>, vagyis </a:t>
            </a:r>
            <a:r>
              <a:rPr lang="hu-HU" sz="1600" i="1" dirty="0" err="1" smtClean="0"/>
              <a:t>fánlakó</a:t>
            </a:r>
            <a:r>
              <a:rPr lang="hu-HU" sz="1600" i="1" dirty="0" smtClean="0"/>
              <a:t> faj révén </a:t>
            </a:r>
            <a:r>
              <a:rPr lang="hu-HU" sz="1600" i="1" dirty="0"/>
              <a:t>eredeti, természetes </a:t>
            </a:r>
            <a:r>
              <a:rPr lang="hu-HU" sz="1600" i="1" dirty="0" smtClean="0"/>
              <a:t>élőhelye a fák kérge, és nem a talaj. A talajban a gyökere hamar elrohad.</a:t>
            </a:r>
            <a:endParaRPr lang="hu-HU" sz="1600" i="1" dirty="0"/>
          </a:p>
        </p:txBody>
      </p:sp>
      <p:sp>
        <p:nvSpPr>
          <p:cNvPr id="17" name="Téglalap 16"/>
          <p:cNvSpPr/>
          <p:nvPr/>
        </p:nvSpPr>
        <p:spPr>
          <a:xfrm>
            <a:off x="683568" y="5373216"/>
            <a:ext cx="835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b="1" i="1" dirty="0" smtClean="0"/>
              <a:t>Válasz:</a:t>
            </a:r>
            <a:endParaRPr lang="hu-HU" sz="1600" b="1" i="1" dirty="0"/>
          </a:p>
        </p:txBody>
      </p:sp>
      <p:sp>
        <p:nvSpPr>
          <p:cNvPr id="18" name="Téglalap 17"/>
          <p:cNvSpPr/>
          <p:nvPr/>
        </p:nvSpPr>
        <p:spPr>
          <a:xfrm>
            <a:off x="673747" y="5589240"/>
            <a:ext cx="84675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 i="1" dirty="0" smtClean="0"/>
              <a:t>Eredeti, trópusi élőhelye az egyenlítőnél vagy ahhoz közel van, ahol 12 óra nappal és 12 óra éjszaka a napi ritmus. Az itt élő növények ún. </a:t>
            </a:r>
            <a:r>
              <a:rPr lang="hu-HU" sz="1600" b="1" i="1" dirty="0" smtClean="0">
                <a:solidFill>
                  <a:srgbClr val="FF0000"/>
                </a:solidFill>
              </a:rPr>
              <a:t>rövid nappalos</a:t>
            </a:r>
            <a:r>
              <a:rPr lang="hu-HU" sz="1600" i="1" dirty="0" smtClean="0"/>
              <a:t>ok. Magyarországon nyáron a nappalok hosszúsága 16 óra, az éjszakák pedig csak 8 órásak, ami azt eredményezi a rövidnappalos növényekben, hogy a virágzást gátló anyagok nem tudnak lebomlani ilyen rövid idő alatt, ősszel viszont már igen.</a:t>
            </a:r>
            <a:endParaRPr lang="hu-HU" sz="1600" i="1" dirty="0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337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  <p:bldP spid="8" grpId="0"/>
      <p:bldP spid="9" grpId="0"/>
      <p:bldP spid="10" grpId="0"/>
      <p:bldP spid="13" grpId="0"/>
      <p:bldP spid="14" grpId="0"/>
      <p:bldP spid="12" grpId="0"/>
      <p:bldP spid="15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0"/>
            <a:ext cx="208823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Monotype Corsiva" panose="03010101010201010101" pitchFamily="66" charset="0"/>
              </a:rPr>
              <a:t>Orchideák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6156176" y="5111"/>
            <a:ext cx="2987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pPr algn="r"/>
            <a:r>
              <a:rPr lang="hu-HU" dirty="0" smtClean="0"/>
              <a:t>Feladat</a:t>
            </a:r>
            <a:endParaRPr lang="hu-HU" dirty="0"/>
          </a:p>
        </p:txBody>
      </p:sp>
      <p:pic>
        <p:nvPicPr>
          <p:cNvPr id="1026" name="Picture 2" descr="D:\egyeni-vallalkozas-2011\2015_10_tananyagfejlesztes\feladatok\2008okt30-emelt-sz-eretts-II-feladat_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8340"/>
          <a:stretch/>
        </p:blipFill>
        <p:spPr bwMode="auto">
          <a:xfrm>
            <a:off x="14786" y="922040"/>
            <a:ext cx="4716000" cy="430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907704" y="75821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V. Feladat</a:t>
            </a:r>
          </a:p>
          <a:p>
            <a:pPr algn="ctr"/>
            <a:r>
              <a:rPr lang="hu-HU" dirty="0" smtClean="0"/>
              <a:t>(2008-ban emelt szintű érettségi példa volt)</a:t>
            </a:r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4705634" y="922040"/>
            <a:ext cx="443836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/>
              <a:t>A fán élő trópusi orchideák a talajlakóknál </a:t>
            </a:r>
            <a:r>
              <a:rPr lang="hu-HU" dirty="0" smtClean="0"/>
              <a:t>több fényhez </a:t>
            </a:r>
            <a:r>
              <a:rPr lang="hu-HU" dirty="0"/>
              <a:t>jutnak a magasban. Többnyire </a:t>
            </a:r>
            <a:r>
              <a:rPr lang="hu-HU" dirty="0" smtClean="0"/>
              <a:t>nem károsítják </a:t>
            </a:r>
            <a:r>
              <a:rPr lang="hu-HU" dirty="0"/>
              <a:t>a fát: a kéreg csak aljzatot </a:t>
            </a:r>
            <a:r>
              <a:rPr lang="hu-HU" dirty="0" smtClean="0"/>
              <a:t>jelent számukra</a:t>
            </a:r>
            <a:r>
              <a:rPr lang="hu-HU" dirty="0"/>
              <a:t>. A képen látható kis </a:t>
            </a:r>
            <a:r>
              <a:rPr lang="hu-HU" i="1" dirty="0" err="1"/>
              <a:t>Encyclia</a:t>
            </a:r>
            <a:endParaRPr lang="hu-HU" i="1" dirty="0"/>
          </a:p>
          <a:p>
            <a:pPr algn="just"/>
            <a:r>
              <a:rPr lang="hu-HU" dirty="0"/>
              <a:t>orchidea faj számára a tápanyagot </a:t>
            </a:r>
            <a:r>
              <a:rPr lang="hu-HU" dirty="0" smtClean="0"/>
              <a:t>a lombkoronából </a:t>
            </a:r>
            <a:r>
              <a:rPr lang="hu-HU" dirty="0"/>
              <a:t>lecsurgó esővízben </a:t>
            </a:r>
            <a:r>
              <a:rPr lang="hu-HU" dirty="0" smtClean="0"/>
              <a:t>oldott anyagok </a:t>
            </a:r>
            <a:r>
              <a:rPr lang="hu-HU" dirty="0"/>
              <a:t>szolgáltatják. Ezeket a </a:t>
            </a:r>
            <a:r>
              <a:rPr lang="hu-HU" dirty="0" smtClean="0"/>
              <a:t>kérget behálózó </a:t>
            </a:r>
            <a:r>
              <a:rPr lang="hu-HU" dirty="0"/>
              <a:t>gyökereivel veszi föl, a tápanyagot </a:t>
            </a:r>
            <a:r>
              <a:rPr lang="hu-HU" dirty="0" smtClean="0"/>
              <a:t>és vizet </a:t>
            </a:r>
            <a:r>
              <a:rPr lang="hu-HU" dirty="0"/>
              <a:t>megvastagodott szárában (álgumójában</a:t>
            </a:r>
            <a:r>
              <a:rPr lang="hu-HU" dirty="0" smtClean="0"/>
              <a:t>) tárolja</a:t>
            </a:r>
            <a:r>
              <a:rPr lang="hu-HU" dirty="0"/>
              <a:t>. Az orchideák a testüket </a:t>
            </a:r>
            <a:r>
              <a:rPr lang="hu-HU" dirty="0" smtClean="0"/>
              <a:t>behálózó gombafonalak </a:t>
            </a:r>
            <a:r>
              <a:rPr lang="hu-HU" dirty="0"/>
              <a:t>segítségével képesek </a:t>
            </a:r>
            <a:r>
              <a:rPr lang="hu-HU" dirty="0" smtClean="0"/>
              <a:t>szerves anyagok </a:t>
            </a:r>
            <a:r>
              <a:rPr lang="hu-HU" dirty="0"/>
              <a:t>felhasználására is. A gombáknak </a:t>
            </a:r>
            <a:r>
              <a:rPr lang="hu-HU" dirty="0" smtClean="0"/>
              <a:t>jut az </a:t>
            </a:r>
            <a:r>
              <a:rPr lang="hu-HU" dirty="0"/>
              <a:t>orchideák által termelt szerves anyagból is</a:t>
            </a:r>
            <a:r>
              <a:rPr lang="hu-HU" dirty="0" smtClean="0"/>
              <a:t>.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/>
              <a:t>orchideamag</a:t>
            </a:r>
            <a:r>
              <a:rPr lang="en-US" dirty="0"/>
              <a:t> </a:t>
            </a:r>
            <a:r>
              <a:rPr lang="en-US" dirty="0" err="1"/>
              <a:t>csírázni</a:t>
            </a:r>
            <a:r>
              <a:rPr lang="en-US" dirty="0"/>
              <a:t> is </a:t>
            </a:r>
            <a:r>
              <a:rPr lang="en-US" dirty="0" err="1"/>
              <a:t>csak</a:t>
            </a:r>
            <a:r>
              <a:rPr lang="en-US" dirty="0"/>
              <a:t> a </a:t>
            </a:r>
            <a:r>
              <a:rPr lang="en-US" dirty="0" err="1" smtClean="0"/>
              <a:t>megfelelő</a:t>
            </a:r>
            <a:r>
              <a:rPr lang="hu-HU" dirty="0" smtClean="0"/>
              <a:t> gomba </a:t>
            </a:r>
            <a:r>
              <a:rPr lang="hu-HU" dirty="0"/>
              <a:t>jelenlétében tud.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53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58775" y="764704"/>
            <a:ext cx="5133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dirty="0" smtClean="0"/>
              <a:t>1. </a:t>
            </a:r>
            <a:r>
              <a:rPr lang="hu-HU" dirty="0" smtClean="0"/>
              <a:t>Melyik populációs kölcsönhatás lép föl az alábbi élőlények között?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0" y="0"/>
            <a:ext cx="208823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Monotype Corsiva" panose="03010101010201010101" pitchFamily="66" charset="0"/>
              </a:rPr>
              <a:t>Orchideák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6156176" y="5111"/>
            <a:ext cx="2987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pPr algn="r"/>
            <a:r>
              <a:rPr lang="hu-HU" dirty="0" smtClean="0"/>
              <a:t>Feladat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907704" y="75821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IV. Feladat</a:t>
            </a:r>
          </a:p>
          <a:p>
            <a:pPr algn="ctr"/>
            <a:r>
              <a:rPr lang="hu-HU" dirty="0" smtClean="0"/>
              <a:t>(2008-ban emelt szintű érettségi példa volt)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539552" y="140696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Orchidea – a benne élő gombák 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539552" y="1740385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Trópusi fa – a rajta élő </a:t>
            </a:r>
            <a:r>
              <a:rPr lang="hu-HU" i="1" dirty="0" err="1" smtClean="0"/>
              <a:t>Encyclia</a:t>
            </a:r>
            <a:r>
              <a:rPr lang="hu-HU" dirty="0" smtClean="0"/>
              <a:t> orchidea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158774" y="2145630"/>
            <a:ext cx="5133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dirty="0" smtClean="0"/>
              <a:t>3. </a:t>
            </a:r>
            <a:r>
              <a:rPr lang="hu-HU" dirty="0" smtClean="0"/>
              <a:t>A környezet milyen sajátosságaira </a:t>
            </a:r>
            <a:r>
              <a:rPr lang="hu-HU" dirty="0" err="1" smtClean="0"/>
              <a:t>követ-keztethetünk</a:t>
            </a:r>
            <a:r>
              <a:rPr lang="hu-HU" dirty="0" smtClean="0"/>
              <a:t> abból, hogy ez az orchideafaj álgumókat növeszt?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158775" y="3502749"/>
            <a:ext cx="5133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dirty="0" smtClean="0"/>
              <a:t>4. </a:t>
            </a:r>
            <a:r>
              <a:rPr lang="hu-HU" dirty="0" smtClean="0"/>
              <a:t>A rajz alapján indokolja, miért biztos, hogy az álgumók a szár módosulásai!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6084168" y="752416"/>
            <a:ext cx="306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Megoldás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5292080" y="1406966"/>
            <a:ext cx="2654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smtClean="0"/>
              <a:t>szimbiózis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5292080" y="1776298"/>
            <a:ext cx="256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err="1" smtClean="0"/>
              <a:t>kommenzalizmus</a:t>
            </a:r>
            <a:endParaRPr lang="hu-HU" i="1" dirty="0" smtClean="0"/>
          </a:p>
        </p:txBody>
      </p:sp>
      <p:sp>
        <p:nvSpPr>
          <p:cNvPr id="2" name="Téglalap 1"/>
          <p:cNvSpPr/>
          <p:nvPr/>
        </p:nvSpPr>
        <p:spPr>
          <a:xfrm>
            <a:off x="5292080" y="2444695"/>
            <a:ext cx="3851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i="1" dirty="0"/>
              <a:t>A tápanyag / víz nem áll </a:t>
            </a:r>
            <a:r>
              <a:rPr lang="hu-HU" i="1" dirty="0" smtClean="0"/>
              <a:t>mindig rendelkezésre </a:t>
            </a:r>
            <a:r>
              <a:rPr lang="hu-HU" i="1" dirty="0"/>
              <a:t>elegendő </a:t>
            </a:r>
            <a:r>
              <a:rPr lang="hu-HU" i="1" dirty="0" smtClean="0"/>
              <a:t>mennyiségben. Esős és száraz </a:t>
            </a:r>
            <a:r>
              <a:rPr lang="hu-HU" i="1" dirty="0"/>
              <a:t>vagy hideg és meleg évszakok váltakozhatnak.</a:t>
            </a:r>
          </a:p>
        </p:txBody>
      </p:sp>
      <p:pic>
        <p:nvPicPr>
          <p:cNvPr id="17" name="Picture 2" descr="D:\egyeni-vallalkozas-2011\2015_10_tananyagfejlesztes\feladatok\2008okt30-emelt-sz-eretts-II-feladat_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8340"/>
          <a:stretch/>
        </p:blipFill>
        <p:spPr bwMode="auto">
          <a:xfrm>
            <a:off x="14786" y="4098809"/>
            <a:ext cx="2986895" cy="272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églalap 17"/>
          <p:cNvSpPr/>
          <p:nvPr/>
        </p:nvSpPr>
        <p:spPr>
          <a:xfrm>
            <a:off x="5292080" y="3995772"/>
            <a:ext cx="3851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i="1" dirty="0"/>
              <a:t>Levelek </a:t>
            </a:r>
            <a:r>
              <a:rPr lang="hu-HU" i="1" dirty="0" smtClean="0"/>
              <a:t>és </a:t>
            </a:r>
            <a:r>
              <a:rPr lang="hu-HU" i="1" dirty="0"/>
              <a:t>virágok erednek belőle.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6055543" y="2148135"/>
            <a:ext cx="306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Megoldás</a:t>
            </a:r>
          </a:p>
        </p:txBody>
      </p:sp>
      <p:sp>
        <p:nvSpPr>
          <p:cNvPr id="20" name="Szövegdoboz 19"/>
          <p:cNvSpPr txBox="1"/>
          <p:nvPr/>
        </p:nvSpPr>
        <p:spPr>
          <a:xfrm>
            <a:off x="6084168" y="3549821"/>
            <a:ext cx="306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Megoldás</a:t>
            </a:r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26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3" grpId="0"/>
      <p:bldP spid="14" grpId="0"/>
      <p:bldP spid="15" grpId="0"/>
      <p:bldP spid="2" grpId="0"/>
      <p:bldP spid="18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79512" y="2636912"/>
            <a:ext cx="4464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dirty="0" smtClean="0"/>
              <a:t>6. </a:t>
            </a:r>
            <a:r>
              <a:rPr lang="hu-HU" dirty="0" smtClean="0"/>
              <a:t>A legtöbb növénnyel ellentétben az orchideák képesek </a:t>
            </a:r>
            <a:r>
              <a:rPr lang="hu-HU" dirty="0" err="1" smtClean="0"/>
              <a:t>autotróf</a:t>
            </a:r>
            <a:r>
              <a:rPr lang="hu-HU" dirty="0" smtClean="0"/>
              <a:t> és </a:t>
            </a:r>
            <a:r>
              <a:rPr lang="hu-HU" dirty="0" err="1" smtClean="0"/>
              <a:t>heterotróf</a:t>
            </a:r>
            <a:r>
              <a:rPr lang="hu-HU" dirty="0" smtClean="0"/>
              <a:t> életmódra is. Mit jelent ez a két kifejezés?</a:t>
            </a:r>
          </a:p>
          <a:p>
            <a:r>
              <a:rPr lang="hu-HU" dirty="0" smtClean="0"/>
              <a:t>- </a:t>
            </a:r>
            <a:r>
              <a:rPr lang="hu-HU" dirty="0" err="1" smtClean="0"/>
              <a:t>Autotróf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- </a:t>
            </a:r>
            <a:r>
              <a:rPr lang="hu-HU" dirty="0" err="1" smtClean="0"/>
              <a:t>Heterotróf</a:t>
            </a:r>
            <a:endParaRPr lang="hu-HU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179513" y="649120"/>
            <a:ext cx="62646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5. </a:t>
            </a:r>
            <a:r>
              <a:rPr lang="hu-HU" dirty="0" smtClean="0"/>
              <a:t>Mi történik az orchideamagok </a:t>
            </a:r>
            <a:r>
              <a:rPr lang="hu-HU" i="1" dirty="0" smtClean="0"/>
              <a:t>csírázása</a:t>
            </a:r>
            <a:r>
              <a:rPr lang="hu-HU" dirty="0" smtClean="0"/>
              <a:t> során? Melyik a helyes válasz betűjele?</a:t>
            </a:r>
          </a:p>
          <a:p>
            <a:pPr marL="342900" indent="-342900">
              <a:buAutoNum type="alphaUcParenR"/>
            </a:pPr>
            <a:r>
              <a:rPr lang="hu-HU" dirty="0" smtClean="0"/>
              <a:t>Ekkor történik a kettős megtermékenyítés.</a:t>
            </a:r>
          </a:p>
          <a:p>
            <a:pPr marL="342900" indent="-342900">
              <a:buAutoNum type="alphaUcParenR"/>
            </a:pPr>
            <a:r>
              <a:rPr lang="hu-HU" dirty="0" err="1" smtClean="0"/>
              <a:t>Meiózis</a:t>
            </a:r>
            <a:r>
              <a:rPr lang="hu-HU" dirty="0" smtClean="0"/>
              <a:t> megy végbe a </a:t>
            </a:r>
            <a:r>
              <a:rPr lang="hu-HU" dirty="0" err="1" smtClean="0"/>
              <a:t>magkezbeményben</a:t>
            </a:r>
            <a:r>
              <a:rPr lang="hu-HU" dirty="0" smtClean="0"/>
              <a:t>.</a:t>
            </a:r>
          </a:p>
          <a:p>
            <a:pPr marL="342900" indent="-342900">
              <a:buAutoNum type="alphaUcParenR"/>
            </a:pPr>
            <a:r>
              <a:rPr lang="hu-HU" dirty="0" smtClean="0"/>
              <a:t>Megindul a fotoszintézis.</a:t>
            </a:r>
          </a:p>
          <a:p>
            <a:pPr marL="342900" indent="-342900">
              <a:buAutoNum type="alphaUcParenR"/>
            </a:pPr>
            <a:r>
              <a:rPr lang="hu-HU" dirty="0" smtClean="0"/>
              <a:t>Az új növényegyed fejlődésének következő szakaszába lép.</a:t>
            </a:r>
          </a:p>
          <a:p>
            <a:pPr marL="342900" indent="-342900">
              <a:buAutoNum type="alphaUcParenR"/>
            </a:pPr>
            <a:r>
              <a:rPr lang="hu-HU" dirty="0" smtClean="0"/>
              <a:t>Új növényegyed jön létre.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0" y="0"/>
            <a:ext cx="208823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Monotype Corsiva" panose="03010101010201010101" pitchFamily="66" charset="0"/>
              </a:rPr>
              <a:t>Orchideák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6156176" y="5111"/>
            <a:ext cx="2987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pPr algn="r"/>
            <a:r>
              <a:rPr lang="hu-HU" dirty="0" smtClean="0"/>
              <a:t>Feladat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1907704" y="75821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IV. Feladat</a:t>
            </a:r>
          </a:p>
          <a:p>
            <a:pPr algn="ctr"/>
            <a:r>
              <a:rPr lang="hu-HU" dirty="0" smtClean="0"/>
              <a:t>(2008-ban emelt szintű érettségi példa volt)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6084168" y="752416"/>
            <a:ext cx="306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Megoldás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7092280" y="1406966"/>
            <a:ext cx="205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smtClean="0"/>
              <a:t>D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6084168" y="2492896"/>
            <a:ext cx="306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Megoldás</a:t>
            </a:r>
          </a:p>
        </p:txBody>
      </p:sp>
      <p:sp>
        <p:nvSpPr>
          <p:cNvPr id="2" name="Téglalap 1"/>
          <p:cNvSpPr/>
          <p:nvPr/>
        </p:nvSpPr>
        <p:spPr>
          <a:xfrm>
            <a:off x="179512" y="4494019"/>
            <a:ext cx="44644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b="1" dirty="0" smtClean="0"/>
              <a:t>7. </a:t>
            </a:r>
            <a:r>
              <a:rPr lang="hu-HU" dirty="0" smtClean="0"/>
              <a:t>A </a:t>
            </a:r>
            <a:r>
              <a:rPr lang="hu-HU" dirty="0"/>
              <a:t>fán élő orchideák különlegesek abból a szempontból is, hogy sok fajuk a gyökerével is</a:t>
            </a:r>
          </a:p>
          <a:p>
            <a:pPr algn="just"/>
            <a:r>
              <a:rPr lang="hu-HU" dirty="0"/>
              <a:t>képes </a:t>
            </a:r>
            <a:r>
              <a:rPr lang="hu-HU" dirty="0" err="1"/>
              <a:t>fotoszintetizálni</a:t>
            </a:r>
            <a:r>
              <a:rPr lang="hu-HU" dirty="0"/>
              <a:t>. Milyen külső és belső feltétele van ennek (ami más növényeknél </a:t>
            </a:r>
            <a:r>
              <a:rPr lang="hu-HU" dirty="0" smtClean="0"/>
              <a:t>nem teljesül)?</a:t>
            </a:r>
          </a:p>
          <a:p>
            <a:pPr algn="just"/>
            <a:r>
              <a:rPr lang="hu-HU" dirty="0" smtClean="0"/>
              <a:t>- Külső </a:t>
            </a:r>
            <a:r>
              <a:rPr lang="hu-HU" dirty="0"/>
              <a:t>(környezeti) </a:t>
            </a:r>
            <a:r>
              <a:rPr lang="hu-HU" dirty="0" smtClean="0"/>
              <a:t>feltétel</a:t>
            </a:r>
          </a:p>
          <a:p>
            <a:pPr algn="just"/>
            <a:r>
              <a:rPr lang="hu-HU" dirty="0" smtClean="0"/>
              <a:t>- Belső </a:t>
            </a:r>
            <a:r>
              <a:rPr lang="hu-HU" dirty="0"/>
              <a:t>(szervezeti) feltétel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4644008" y="3356992"/>
            <a:ext cx="4499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hu-HU" b="1" i="1" dirty="0" smtClean="0"/>
              <a:t>Szervetlen </a:t>
            </a:r>
            <a:r>
              <a:rPr lang="hu-HU" b="1" i="1" dirty="0"/>
              <a:t>anyagokból </a:t>
            </a:r>
            <a:r>
              <a:rPr lang="hu-HU" i="1" dirty="0"/>
              <a:t>/ szén-dioxidból is előállíthatja saját teste </a:t>
            </a:r>
            <a:r>
              <a:rPr lang="hu-HU" b="1" i="1" dirty="0"/>
              <a:t>szerves anyagait</a:t>
            </a:r>
            <a:r>
              <a:rPr lang="hu-HU" i="1" dirty="0" smtClean="0"/>
              <a:t>.</a:t>
            </a:r>
          </a:p>
          <a:p>
            <a:pPr marL="285750" indent="-285750" algn="just">
              <a:buFontTx/>
              <a:buChar char="-"/>
            </a:pPr>
            <a:r>
              <a:rPr lang="hu-HU" b="1" i="1" dirty="0"/>
              <a:t>Csak szerves anyagokból </a:t>
            </a:r>
            <a:r>
              <a:rPr lang="hu-HU" i="1" dirty="0"/>
              <a:t>állítja elő saját teste </a:t>
            </a:r>
            <a:r>
              <a:rPr lang="hu-HU" b="1" i="1" dirty="0"/>
              <a:t>szerves anyagait</a:t>
            </a:r>
            <a:r>
              <a:rPr lang="hu-HU" i="1" dirty="0" smtClean="0"/>
              <a:t>.</a:t>
            </a:r>
            <a:endParaRPr lang="hu-HU" i="1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6079604" y="4557321"/>
            <a:ext cx="306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Megoldás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4648572" y="5962054"/>
            <a:ext cx="4499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hu-HU" i="1" dirty="0" smtClean="0"/>
              <a:t>Külső</a:t>
            </a:r>
            <a:r>
              <a:rPr lang="hu-HU" b="1" i="1" dirty="0"/>
              <a:t>: fény </a:t>
            </a:r>
            <a:r>
              <a:rPr lang="hu-HU" i="1" dirty="0"/>
              <a:t>éri a gyökereket</a:t>
            </a:r>
            <a:r>
              <a:rPr lang="hu-HU" i="1" dirty="0" smtClean="0"/>
              <a:t>.</a:t>
            </a:r>
          </a:p>
          <a:p>
            <a:pPr marL="285750" indent="-285750" algn="just">
              <a:buFontTx/>
              <a:buChar char="-"/>
            </a:pPr>
            <a:r>
              <a:rPr lang="hu-HU" i="1" dirty="0"/>
              <a:t>Belső: </a:t>
            </a:r>
            <a:r>
              <a:rPr lang="hu-HU" b="1" i="1" dirty="0"/>
              <a:t>klorofillt / zöld színtesteket </a:t>
            </a:r>
            <a:r>
              <a:rPr lang="hu-HU" i="1" dirty="0"/>
              <a:t>/ </a:t>
            </a:r>
            <a:r>
              <a:rPr lang="hu-HU" b="1" i="1" dirty="0" err="1"/>
              <a:t>gázcserenyílásokat</a:t>
            </a:r>
            <a:r>
              <a:rPr lang="hu-HU" b="1" i="1" dirty="0"/>
              <a:t> </a:t>
            </a:r>
            <a:r>
              <a:rPr lang="hu-HU" i="1" dirty="0"/>
              <a:t>tartalmaz</a:t>
            </a:r>
            <a:r>
              <a:rPr lang="hu-HU" i="1" dirty="0" smtClean="0"/>
              <a:t>.</a:t>
            </a:r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33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  <p:bldP spid="10" grpId="0"/>
      <p:bldP spid="2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23728" y="11663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TÁRGYMUTATÓ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179508" y="1628800"/>
            <a:ext cx="8784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err="1" smtClean="0"/>
              <a:t>epifita</a:t>
            </a:r>
            <a:r>
              <a:rPr lang="hu-HU" dirty="0" smtClean="0"/>
              <a:t>: </a:t>
            </a:r>
            <a:r>
              <a:rPr lang="hu-HU" sz="1600" dirty="0" smtClean="0"/>
              <a:t>fán lakó, orchideák esetében trópusi </a:t>
            </a:r>
            <a:r>
              <a:rPr lang="hu-HU" sz="1600" dirty="0"/>
              <a:t>fák ágain </a:t>
            </a:r>
            <a:r>
              <a:rPr lang="hu-HU" sz="1600" dirty="0" smtClean="0"/>
              <a:t>élő fajok elnevezése.</a:t>
            </a:r>
            <a:endParaRPr lang="hu-HU" sz="1600" dirty="0"/>
          </a:p>
        </p:txBody>
      </p:sp>
      <p:sp>
        <p:nvSpPr>
          <p:cNvPr id="4" name="Téglalap 3"/>
          <p:cNvSpPr/>
          <p:nvPr/>
        </p:nvSpPr>
        <p:spPr>
          <a:xfrm>
            <a:off x="184421" y="3131676"/>
            <a:ext cx="8784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err="1" smtClean="0">
                <a:solidFill>
                  <a:prstClr val="black"/>
                </a:solidFill>
              </a:rPr>
              <a:t>litofita</a:t>
            </a:r>
            <a:r>
              <a:rPr lang="hu-HU" dirty="0" smtClean="0">
                <a:solidFill>
                  <a:prstClr val="black"/>
                </a:solidFill>
              </a:rPr>
              <a:t>: </a:t>
            </a:r>
            <a:r>
              <a:rPr lang="hu-HU" sz="1600" dirty="0" smtClean="0">
                <a:solidFill>
                  <a:prstClr val="black"/>
                </a:solidFill>
              </a:rPr>
              <a:t>s</a:t>
            </a:r>
            <a:r>
              <a:rPr lang="hu-HU" sz="1600" dirty="0" smtClean="0"/>
              <a:t>ziklalakó, nedves </a:t>
            </a:r>
            <a:r>
              <a:rPr lang="hu-HU" sz="1600" dirty="0"/>
              <a:t>sziklafelszíneken, és azok repedéseiben </a:t>
            </a:r>
            <a:r>
              <a:rPr lang="hu-HU" sz="1600" dirty="0" smtClean="0"/>
              <a:t>élő növényfajok</a:t>
            </a:r>
            <a:endParaRPr lang="hu-HU" sz="1600" dirty="0"/>
          </a:p>
        </p:txBody>
      </p:sp>
      <p:sp>
        <p:nvSpPr>
          <p:cNvPr id="6" name="Téglalap 5"/>
          <p:cNvSpPr/>
          <p:nvPr/>
        </p:nvSpPr>
        <p:spPr>
          <a:xfrm>
            <a:off x="179506" y="6475452"/>
            <a:ext cx="8784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err="1"/>
              <a:t>t</a:t>
            </a:r>
            <a:r>
              <a:rPr lang="hu-HU" b="1" dirty="0" err="1" smtClean="0"/>
              <a:t>erresztris</a:t>
            </a:r>
            <a:r>
              <a:rPr lang="hu-HU" dirty="0" smtClean="0"/>
              <a:t>: </a:t>
            </a:r>
            <a:r>
              <a:rPr lang="hu-HU" sz="1600" dirty="0" smtClean="0"/>
              <a:t>talajlakó</a:t>
            </a:r>
            <a:endParaRPr lang="hu-HU" sz="1600" dirty="0"/>
          </a:p>
        </p:txBody>
      </p:sp>
      <p:sp>
        <p:nvSpPr>
          <p:cNvPr id="7" name="Téglalap 6"/>
          <p:cNvSpPr/>
          <p:nvPr/>
        </p:nvSpPr>
        <p:spPr>
          <a:xfrm>
            <a:off x="179511" y="2309391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b="1" dirty="0" smtClean="0"/>
              <a:t>ikergumó: </a:t>
            </a:r>
            <a:r>
              <a:rPr lang="hu-HU" sz="1600" dirty="0"/>
              <a:t>a</a:t>
            </a:r>
            <a:r>
              <a:rPr lang="hu-HU" sz="1600" dirty="0" smtClean="0"/>
              <a:t> </a:t>
            </a:r>
            <a:r>
              <a:rPr lang="hu-HU" sz="1600" dirty="0"/>
              <a:t>talajlakó orchideák közül sok faj gumókat növeszt, melyekből egyszerre kettő látszik: egy elhasználódó, és egy fejlődőben levő, ezt a kettős </a:t>
            </a:r>
            <a:r>
              <a:rPr lang="hu-HU" sz="1600" dirty="0" smtClean="0"/>
              <a:t>gumót nevezzük ikergumónak.</a:t>
            </a:r>
            <a:endParaRPr lang="hu-HU" sz="1600" dirty="0"/>
          </a:p>
        </p:txBody>
      </p:sp>
      <p:sp>
        <p:nvSpPr>
          <p:cNvPr id="8" name="Téglalap 7"/>
          <p:cNvSpPr/>
          <p:nvPr/>
        </p:nvSpPr>
        <p:spPr>
          <a:xfrm>
            <a:off x="179507" y="404664"/>
            <a:ext cx="8784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á</a:t>
            </a:r>
            <a:r>
              <a:rPr lang="hu-HU" b="1" dirty="0" smtClean="0"/>
              <a:t>lgumó: </a:t>
            </a:r>
            <a:r>
              <a:rPr lang="hu-HU" dirty="0"/>
              <a:t>duzzadt </a:t>
            </a:r>
            <a:r>
              <a:rPr lang="hu-HU" dirty="0" smtClean="0"/>
              <a:t>szárrész, amiben a növény tápanyagot </a:t>
            </a:r>
            <a:r>
              <a:rPr lang="hu-HU" dirty="0"/>
              <a:t>és </a:t>
            </a:r>
            <a:r>
              <a:rPr lang="hu-HU" dirty="0" smtClean="0"/>
              <a:t>vizet tárol.</a:t>
            </a:r>
            <a:endParaRPr lang="hu-HU" dirty="0"/>
          </a:p>
        </p:txBody>
      </p:sp>
      <p:sp>
        <p:nvSpPr>
          <p:cNvPr id="9" name="Téglalap 8"/>
          <p:cNvSpPr/>
          <p:nvPr/>
        </p:nvSpPr>
        <p:spPr>
          <a:xfrm>
            <a:off x="179510" y="3482773"/>
            <a:ext cx="8784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m</a:t>
            </a:r>
            <a:r>
              <a:rPr lang="hu-HU" b="1" dirty="0" smtClean="0"/>
              <a:t>ézajak: </a:t>
            </a:r>
            <a:r>
              <a:rPr lang="hu-HU" sz="1600" dirty="0" smtClean="0"/>
              <a:t>az orchideák belső lepekörének a többi lepeltől </a:t>
            </a:r>
            <a:r>
              <a:rPr lang="hu-HU" sz="1600" dirty="0"/>
              <a:t>eltérő alakú és mintájú </a:t>
            </a:r>
            <a:r>
              <a:rPr lang="hu-HU" sz="1600" dirty="0" smtClean="0"/>
              <a:t>lepel.</a:t>
            </a:r>
            <a:endParaRPr lang="hu-HU" sz="1600" dirty="0"/>
          </a:p>
        </p:txBody>
      </p:sp>
      <p:sp>
        <p:nvSpPr>
          <p:cNvPr id="10" name="Téglalap 9"/>
          <p:cNvSpPr/>
          <p:nvPr/>
        </p:nvSpPr>
        <p:spPr>
          <a:xfrm>
            <a:off x="179507" y="5805264"/>
            <a:ext cx="8784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s</a:t>
            </a:r>
            <a:r>
              <a:rPr lang="hu-HU" b="1" dirty="0" smtClean="0"/>
              <a:t>arkantyú:</a:t>
            </a:r>
            <a:r>
              <a:rPr lang="hu-HU" dirty="0" smtClean="0"/>
              <a:t> </a:t>
            </a:r>
            <a:r>
              <a:rPr lang="hu-HU" sz="1600" dirty="0" smtClean="0"/>
              <a:t>a szirom, vagy lepellevél (orchideáknál a mézajak) hátsó kinövése/kitüremkedése.</a:t>
            </a:r>
            <a:endParaRPr lang="hu-HU" sz="1600" dirty="0"/>
          </a:p>
        </p:txBody>
      </p:sp>
      <p:sp>
        <p:nvSpPr>
          <p:cNvPr id="11" name="Téglalap 10"/>
          <p:cNvSpPr/>
          <p:nvPr/>
        </p:nvSpPr>
        <p:spPr>
          <a:xfrm>
            <a:off x="179510" y="2852936"/>
            <a:ext cx="8784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i</a:t>
            </a:r>
            <a:r>
              <a:rPr lang="hu-HU" b="1" dirty="0" smtClean="0"/>
              <a:t>varoszlop:</a:t>
            </a:r>
            <a:r>
              <a:rPr lang="hu-HU" dirty="0" smtClean="0"/>
              <a:t> </a:t>
            </a:r>
            <a:r>
              <a:rPr lang="hu-HU" sz="1600" dirty="0" smtClean="0"/>
              <a:t>az orchideák összenőtt termő </a:t>
            </a:r>
            <a:r>
              <a:rPr lang="hu-HU" sz="1600" dirty="0"/>
              <a:t>és porzó </a:t>
            </a:r>
            <a:r>
              <a:rPr lang="hu-HU" sz="1600" dirty="0" smtClean="0"/>
              <a:t>része.</a:t>
            </a:r>
            <a:endParaRPr lang="hu-HU" sz="1600" dirty="0"/>
          </a:p>
        </p:txBody>
      </p:sp>
      <p:sp>
        <p:nvSpPr>
          <p:cNvPr id="12" name="Téglalap 11"/>
          <p:cNvSpPr/>
          <p:nvPr/>
        </p:nvSpPr>
        <p:spPr>
          <a:xfrm>
            <a:off x="179506" y="4149080"/>
            <a:ext cx="87849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b="1" dirty="0" smtClean="0"/>
              <a:t>pionír élőlény</a:t>
            </a:r>
            <a:r>
              <a:rPr lang="hu-HU" dirty="0" smtClean="0"/>
              <a:t>: </a:t>
            </a:r>
            <a:r>
              <a:rPr lang="hu-HU" sz="1600" dirty="0" smtClean="0"/>
              <a:t>természetes (tűz, árvíz, földcsuszamlás, széldöntés) vagy ember által okozott (erdőirtás, </a:t>
            </a:r>
            <a:r>
              <a:rPr lang="hu-HU" sz="1600" dirty="0"/>
              <a:t>ipari </a:t>
            </a:r>
            <a:r>
              <a:rPr lang="hu-HU" sz="1600" dirty="0" smtClean="0"/>
              <a:t>tevékenység, bányászat) </a:t>
            </a:r>
            <a:r>
              <a:rPr lang="hu-HU" sz="1600" dirty="0" err="1" smtClean="0"/>
              <a:t>élőhelypusztulást</a:t>
            </a:r>
            <a:r>
              <a:rPr lang="hu-HU" sz="1600" dirty="0" smtClean="0"/>
              <a:t> követően elsőként megjelenő </a:t>
            </a:r>
            <a:r>
              <a:rPr lang="hu-HU" dirty="0" smtClean="0"/>
              <a:t>élőlények</a:t>
            </a:r>
          </a:p>
        </p:txBody>
      </p:sp>
      <p:sp>
        <p:nvSpPr>
          <p:cNvPr id="13" name="Téglalap 12"/>
          <p:cNvSpPr/>
          <p:nvPr/>
        </p:nvSpPr>
        <p:spPr>
          <a:xfrm>
            <a:off x="179506" y="6156012"/>
            <a:ext cx="5965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szimbiózis:</a:t>
            </a:r>
            <a:r>
              <a:rPr lang="hu-HU" sz="1600" dirty="0" smtClean="0"/>
              <a:t> két élőlény közti együttélés kölcsönösen előnyös formája</a:t>
            </a:r>
            <a:endParaRPr lang="hu-HU" sz="1600" dirty="0"/>
          </a:p>
        </p:txBody>
      </p:sp>
      <p:sp>
        <p:nvSpPr>
          <p:cNvPr id="14" name="Téglalap 13"/>
          <p:cNvSpPr/>
          <p:nvPr/>
        </p:nvSpPr>
        <p:spPr>
          <a:xfrm>
            <a:off x="179510" y="1052736"/>
            <a:ext cx="877306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b="1" dirty="0" err="1" smtClean="0"/>
              <a:t>endomikorrhiza</a:t>
            </a:r>
            <a:r>
              <a:rPr lang="hu-HU" b="1" dirty="0" smtClean="0"/>
              <a:t>: </a:t>
            </a:r>
            <a:r>
              <a:rPr lang="hu-HU" sz="1600" dirty="0" smtClean="0"/>
              <a:t>a gombafonalak és növény gyökerei között kialakult kapcsolatnak az a formája, amikor a gomba fonalai behatolnak a gyökérsejtek belsejébe.</a:t>
            </a:r>
            <a:endParaRPr lang="hu-HU" sz="1600" dirty="0"/>
          </a:p>
        </p:txBody>
      </p:sp>
      <p:sp>
        <p:nvSpPr>
          <p:cNvPr id="15" name="Téglalap 14"/>
          <p:cNvSpPr/>
          <p:nvPr/>
        </p:nvSpPr>
        <p:spPr>
          <a:xfrm>
            <a:off x="179510" y="692696"/>
            <a:ext cx="8315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b="1" dirty="0" err="1" smtClean="0"/>
              <a:t>autotróf</a:t>
            </a:r>
            <a:r>
              <a:rPr lang="hu-HU" dirty="0" smtClean="0"/>
              <a:t>:</a:t>
            </a:r>
            <a:r>
              <a:rPr lang="hu-HU" sz="1600" dirty="0" smtClean="0"/>
              <a:t> Szervetlen </a:t>
            </a:r>
            <a:r>
              <a:rPr lang="hu-HU" sz="1600" dirty="0"/>
              <a:t>anyagokból / szén-dioxidból is előállíthatja saját teste szerves anyagait</a:t>
            </a:r>
            <a:r>
              <a:rPr lang="hu-HU" sz="1600" i="1" dirty="0" smtClean="0"/>
              <a:t>.</a:t>
            </a:r>
            <a:endParaRPr lang="hu-HU" sz="1600" i="1" dirty="0"/>
          </a:p>
        </p:txBody>
      </p:sp>
      <p:sp>
        <p:nvSpPr>
          <p:cNvPr id="16" name="Téglalap 15"/>
          <p:cNvSpPr/>
          <p:nvPr/>
        </p:nvSpPr>
        <p:spPr>
          <a:xfrm>
            <a:off x="179507" y="5189711"/>
            <a:ext cx="872051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b="1" dirty="0"/>
              <a:t>rövid </a:t>
            </a:r>
            <a:r>
              <a:rPr lang="hu-HU" b="1" dirty="0" smtClean="0"/>
              <a:t>nappalos növények: </a:t>
            </a:r>
            <a:r>
              <a:rPr lang="hu-HU" sz="1600" dirty="0" smtClean="0"/>
              <a:t>Azok a virágok, melyeknél a virág </a:t>
            </a:r>
            <a:r>
              <a:rPr lang="hu-HU" sz="1600" dirty="0"/>
              <a:t>kifejlődéséhez egy adott óraszámnál (ez általában 12) több órányi sötétségre van </a:t>
            </a:r>
            <a:r>
              <a:rPr lang="hu-HU" sz="1600" dirty="0" smtClean="0"/>
              <a:t>szükségük naponta. Jellemzően hazánkban ősszel virágzanak.</a:t>
            </a:r>
            <a:endParaRPr lang="hu-HU" sz="1600" dirty="0"/>
          </a:p>
        </p:txBody>
      </p:sp>
      <p:sp>
        <p:nvSpPr>
          <p:cNvPr id="17" name="Téglalap 16"/>
          <p:cNvSpPr/>
          <p:nvPr/>
        </p:nvSpPr>
        <p:spPr>
          <a:xfrm>
            <a:off x="179506" y="4787860"/>
            <a:ext cx="5158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 smtClean="0"/>
              <a:t>protokorm</a:t>
            </a:r>
            <a:r>
              <a:rPr lang="hu-HU" b="1" dirty="0" smtClean="0"/>
              <a:t>: </a:t>
            </a:r>
            <a:r>
              <a:rPr lang="hu-HU" dirty="0" smtClean="0"/>
              <a:t>orchidea csíranövény tudományos neve.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179508" y="1988840"/>
            <a:ext cx="8720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err="1"/>
              <a:t>heterotróf</a:t>
            </a:r>
            <a:r>
              <a:rPr lang="hu-HU" b="1" dirty="0"/>
              <a:t>:</a:t>
            </a:r>
            <a:r>
              <a:rPr lang="hu-HU" i="1" dirty="0"/>
              <a:t> </a:t>
            </a:r>
            <a:r>
              <a:rPr lang="hu-HU" sz="1600" dirty="0" smtClean="0"/>
              <a:t>csak </a:t>
            </a:r>
            <a:r>
              <a:rPr lang="hu-HU" sz="1600" dirty="0"/>
              <a:t>szerves anyagokból állítja elő saját teste szerves anyagait.</a:t>
            </a:r>
          </a:p>
        </p:txBody>
      </p:sp>
      <p:sp>
        <p:nvSpPr>
          <p:cNvPr id="18" name="Téglalap 17"/>
          <p:cNvSpPr/>
          <p:nvPr/>
        </p:nvSpPr>
        <p:spPr>
          <a:xfrm>
            <a:off x="179506" y="3852105"/>
            <a:ext cx="8266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/>
              <a:t>p</a:t>
            </a:r>
            <a:r>
              <a:rPr lang="hu-HU" b="1" dirty="0" err="1" smtClean="0"/>
              <a:t>eloton</a:t>
            </a:r>
            <a:r>
              <a:rPr lang="hu-HU" b="1" dirty="0" smtClean="0"/>
              <a:t>:</a:t>
            </a:r>
            <a:r>
              <a:rPr lang="hu-HU" sz="1600" dirty="0" smtClean="0"/>
              <a:t> az orchidea sejtjeibe behatoló és ott feltekeredő </a:t>
            </a:r>
            <a:r>
              <a:rPr lang="hu-HU" sz="1600" dirty="0" err="1" smtClean="0"/>
              <a:t>szimbionta</a:t>
            </a:r>
            <a:r>
              <a:rPr lang="hu-HU" sz="1600" dirty="0" smtClean="0"/>
              <a:t> gomba fonal „gombolyag”.</a:t>
            </a:r>
            <a:endParaRPr lang="hu-HU" sz="1600" dirty="0"/>
          </a:p>
        </p:txBody>
      </p:sp>
      <p:sp>
        <p:nvSpPr>
          <p:cNvPr id="19" name="Dia számának helye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719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0" y="0"/>
            <a:ext cx="208823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Monotype Corsiva" panose="03010101010201010101" pitchFamily="66" charset="0"/>
              </a:rPr>
              <a:t>Orchideák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6156176" y="5111"/>
            <a:ext cx="2987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pPr algn="r"/>
            <a:r>
              <a:rPr lang="hu-HU" dirty="0" smtClean="0"/>
              <a:t>Információk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731218" y="2872637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LINKGYŰJTEMÉNY</a:t>
            </a:r>
            <a:endParaRPr lang="hu-HU" dirty="0"/>
          </a:p>
        </p:txBody>
      </p:sp>
      <p:sp>
        <p:nvSpPr>
          <p:cNvPr id="2" name="Téglalap 1">
            <a:hlinkClick r:id="rId2"/>
          </p:cNvPr>
          <p:cNvSpPr/>
          <p:nvPr/>
        </p:nvSpPr>
        <p:spPr>
          <a:xfrm>
            <a:off x="490960" y="4266938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http://molnar-v-attila.blogspot.hu/search/label/Hazai%20orchide%C3%A1k</a:t>
            </a:r>
          </a:p>
        </p:txBody>
      </p:sp>
      <p:sp>
        <p:nvSpPr>
          <p:cNvPr id="6" name="Téglalap 5"/>
          <p:cNvSpPr/>
          <p:nvPr/>
        </p:nvSpPr>
        <p:spPr>
          <a:xfrm>
            <a:off x="107503" y="3950867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Molnár V. Attila: kutatói </a:t>
            </a:r>
            <a:r>
              <a:rPr lang="hu-HU" b="1" dirty="0" err="1" smtClean="0"/>
              <a:t>blog</a:t>
            </a:r>
            <a:endParaRPr lang="hu-HU" b="1" dirty="0"/>
          </a:p>
        </p:txBody>
      </p:sp>
      <p:sp>
        <p:nvSpPr>
          <p:cNvPr id="3" name="Téglalap 2"/>
          <p:cNvSpPr/>
          <p:nvPr/>
        </p:nvSpPr>
        <p:spPr>
          <a:xfrm>
            <a:off x="107503" y="764704"/>
            <a:ext cx="7272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/>
              <a:t>Molnár V. Attila </a:t>
            </a:r>
            <a:r>
              <a:rPr lang="hu-HU" sz="1600" dirty="0" smtClean="0"/>
              <a:t>(2011): </a:t>
            </a:r>
            <a:r>
              <a:rPr lang="hu-HU" sz="1600" dirty="0"/>
              <a:t>Magyarország orchideáinak atlasza. Kossuth </a:t>
            </a:r>
            <a:r>
              <a:rPr lang="hu-HU" sz="1600" dirty="0" smtClean="0"/>
              <a:t>Kiadó.</a:t>
            </a:r>
            <a:endParaRPr lang="hu-HU" sz="1600" dirty="0"/>
          </a:p>
        </p:txBody>
      </p:sp>
      <p:sp>
        <p:nvSpPr>
          <p:cNvPr id="4" name="Téglalap 3">
            <a:hlinkClick r:id="rId3"/>
          </p:cNvPr>
          <p:cNvSpPr/>
          <p:nvPr/>
        </p:nvSpPr>
        <p:spPr>
          <a:xfrm>
            <a:off x="494730" y="3581535"/>
            <a:ext cx="4112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http://orchideatarsasag.hu/?page_id=110</a:t>
            </a:r>
          </a:p>
        </p:txBody>
      </p:sp>
      <p:sp>
        <p:nvSpPr>
          <p:cNvPr id="11" name="Téglalap 10"/>
          <p:cNvSpPr/>
          <p:nvPr/>
        </p:nvSpPr>
        <p:spPr>
          <a:xfrm>
            <a:off x="107504" y="3241969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Magyar Orchidea Társaság: Hazai Orchideák</a:t>
            </a:r>
            <a:endParaRPr lang="hu-HU" b="1" dirty="0"/>
          </a:p>
        </p:txBody>
      </p:sp>
      <p:sp>
        <p:nvSpPr>
          <p:cNvPr id="5" name="Téglalap 4">
            <a:hlinkClick r:id="rId4"/>
          </p:cNvPr>
          <p:cNvSpPr/>
          <p:nvPr/>
        </p:nvSpPr>
        <p:spPr>
          <a:xfrm>
            <a:off x="490961" y="4941168"/>
            <a:ext cx="3487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http://www.termeszetvedelem.hu/</a:t>
            </a:r>
          </a:p>
        </p:txBody>
      </p:sp>
      <p:sp>
        <p:nvSpPr>
          <p:cNvPr id="7" name="Téglalap 6"/>
          <p:cNvSpPr/>
          <p:nvPr/>
        </p:nvSpPr>
        <p:spPr>
          <a:xfrm>
            <a:off x="107504" y="4626472"/>
            <a:ext cx="7671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A magyar állami természetvédelem hivatalos honlapja</a:t>
            </a:r>
          </a:p>
        </p:txBody>
      </p:sp>
      <p:sp>
        <p:nvSpPr>
          <p:cNvPr id="12" name="Téglalap 11">
            <a:hlinkClick r:id="rId5"/>
          </p:cNvPr>
          <p:cNvSpPr/>
          <p:nvPr/>
        </p:nvSpPr>
        <p:spPr>
          <a:xfrm>
            <a:off x="490961" y="5661248"/>
            <a:ext cx="3332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http://www.pannonmagbank.hu/</a:t>
            </a:r>
          </a:p>
        </p:txBody>
      </p:sp>
      <p:sp>
        <p:nvSpPr>
          <p:cNvPr id="13" name="Téglalap 12"/>
          <p:cNvSpPr/>
          <p:nvPr/>
        </p:nvSpPr>
        <p:spPr>
          <a:xfrm>
            <a:off x="107503" y="5365136"/>
            <a:ext cx="7671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Pannon Magbank Projekt</a:t>
            </a:r>
            <a:endParaRPr lang="hu-HU" b="1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1926926" y="40466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AJÁNLOTT SZAKIRODALOM</a:t>
            </a:r>
            <a:endParaRPr lang="hu-HU" dirty="0"/>
          </a:p>
        </p:txBody>
      </p:sp>
      <p:pic>
        <p:nvPicPr>
          <p:cNvPr id="2050" name="Picture 2" descr="http://www.kossuth.hu/image/orig/Orchideatlas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984" y="528332"/>
            <a:ext cx="1535374" cy="210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églalap 14"/>
          <p:cNvSpPr/>
          <p:nvPr/>
        </p:nvSpPr>
        <p:spPr>
          <a:xfrm>
            <a:off x="107504" y="1124744"/>
            <a:ext cx="7488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/>
              <a:t>Molnár </a:t>
            </a:r>
            <a:r>
              <a:rPr lang="hu-HU" sz="1600" dirty="0" smtClean="0"/>
              <a:t>Attila, </a:t>
            </a:r>
            <a:r>
              <a:rPr lang="hu-HU" sz="1600" dirty="0"/>
              <a:t>Sulyok </a:t>
            </a:r>
            <a:r>
              <a:rPr lang="hu-HU" sz="1600" dirty="0" smtClean="0"/>
              <a:t>József, Vidéki Róbert</a:t>
            </a:r>
            <a:r>
              <a:rPr lang="hu-HU" sz="1600" dirty="0"/>
              <a:t> </a:t>
            </a:r>
            <a:r>
              <a:rPr lang="hu-HU" sz="1600" dirty="0" smtClean="0"/>
              <a:t>(1995): Vadon élő orchideák. Kossuth Kiadó.</a:t>
            </a:r>
            <a:endParaRPr lang="hu-HU" sz="1600" dirty="0"/>
          </a:p>
        </p:txBody>
      </p:sp>
      <p:sp>
        <p:nvSpPr>
          <p:cNvPr id="17" name="Téglalap 16"/>
          <p:cNvSpPr/>
          <p:nvPr/>
        </p:nvSpPr>
        <p:spPr>
          <a:xfrm>
            <a:off x="107504" y="1484784"/>
            <a:ext cx="7488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err="1" smtClean="0"/>
              <a:t>Zdenek</a:t>
            </a:r>
            <a:r>
              <a:rPr lang="hu-HU" sz="1600" dirty="0" smtClean="0"/>
              <a:t> </a:t>
            </a:r>
            <a:r>
              <a:rPr lang="hu-HU" sz="1600" dirty="0" err="1" smtClean="0"/>
              <a:t>Jezek</a:t>
            </a:r>
            <a:r>
              <a:rPr lang="hu-HU" sz="1600" dirty="0" smtClean="0"/>
              <a:t> (2005): Orchideák enciklopédiája. </a:t>
            </a:r>
            <a:r>
              <a:rPr lang="hu-HU" sz="1600" dirty="0" err="1" smtClean="0"/>
              <a:t>Ventus</a:t>
            </a:r>
            <a:r>
              <a:rPr lang="hu-HU" sz="1600" dirty="0" smtClean="0"/>
              <a:t> </a:t>
            </a:r>
            <a:r>
              <a:rPr lang="hu-HU" sz="1600" dirty="0" err="1" smtClean="0"/>
              <a:t>Libro</a:t>
            </a:r>
            <a:r>
              <a:rPr lang="hu-HU" sz="1600" dirty="0" smtClean="0"/>
              <a:t> Kiadó.</a:t>
            </a:r>
            <a:endParaRPr lang="hu-HU" sz="1600" dirty="0"/>
          </a:p>
        </p:txBody>
      </p:sp>
      <p:sp>
        <p:nvSpPr>
          <p:cNvPr id="18" name="Téglalap 17"/>
          <p:cNvSpPr/>
          <p:nvPr/>
        </p:nvSpPr>
        <p:spPr>
          <a:xfrm>
            <a:off x="107504" y="1844824"/>
            <a:ext cx="7488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/>
              <a:t>Pierre </a:t>
            </a:r>
            <a:r>
              <a:rPr lang="hu-HU" sz="1600" dirty="0" err="1" smtClean="0"/>
              <a:t>Delforge</a:t>
            </a:r>
            <a:r>
              <a:rPr lang="hu-HU" sz="1600" dirty="0" smtClean="0"/>
              <a:t> (2006): </a:t>
            </a:r>
            <a:r>
              <a:rPr lang="hu-HU" sz="1600" dirty="0" err="1" smtClean="0"/>
              <a:t>Orchids</a:t>
            </a:r>
            <a:r>
              <a:rPr lang="hu-HU" sz="1600" dirty="0" smtClean="0"/>
              <a:t> of Europe, </a:t>
            </a:r>
            <a:r>
              <a:rPr lang="hu-HU" sz="1600" dirty="0" err="1" smtClean="0"/>
              <a:t>North</a:t>
            </a:r>
            <a:r>
              <a:rPr lang="hu-HU" sz="1600" dirty="0" smtClean="0"/>
              <a:t> </a:t>
            </a:r>
            <a:r>
              <a:rPr lang="hu-HU" sz="1600" dirty="0" err="1" smtClean="0"/>
              <a:t>Africa</a:t>
            </a:r>
            <a:r>
              <a:rPr lang="hu-HU" sz="1600" dirty="0" smtClean="0"/>
              <a:t> and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Middle</a:t>
            </a:r>
            <a:r>
              <a:rPr lang="hu-HU" sz="1600" dirty="0" smtClean="0"/>
              <a:t> </a:t>
            </a:r>
            <a:r>
              <a:rPr lang="hu-HU" sz="1600" dirty="0" err="1" smtClean="0"/>
              <a:t>East</a:t>
            </a:r>
            <a:r>
              <a:rPr lang="hu-HU" sz="1600" dirty="0" smtClean="0"/>
              <a:t>. A&amp;C Black.</a:t>
            </a:r>
            <a:endParaRPr lang="hu-HU" sz="1600" dirty="0"/>
          </a:p>
        </p:txBody>
      </p:sp>
      <p:sp>
        <p:nvSpPr>
          <p:cNvPr id="16" name="Téglalap 15">
            <a:hlinkClick r:id="rId7"/>
          </p:cNvPr>
          <p:cNvSpPr/>
          <p:nvPr/>
        </p:nvSpPr>
        <p:spPr>
          <a:xfrm>
            <a:off x="494730" y="6333549"/>
            <a:ext cx="8325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http://novenyhatarozo.info/N%C3%B6v%C3%A9nyhat%C3%A1roz%C3%B3#tartalom</a:t>
            </a:r>
          </a:p>
        </p:txBody>
      </p:sp>
      <p:sp>
        <p:nvSpPr>
          <p:cNvPr id="20" name="Téglalap 19"/>
          <p:cNvSpPr/>
          <p:nvPr/>
        </p:nvSpPr>
        <p:spPr>
          <a:xfrm>
            <a:off x="107504" y="6030580"/>
            <a:ext cx="7671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Növényhatározó</a:t>
            </a:r>
            <a:endParaRPr lang="hu-HU" b="1" dirty="0"/>
          </a:p>
        </p:txBody>
      </p:sp>
      <p:sp>
        <p:nvSpPr>
          <p:cNvPr id="19" name="Téglalap 18"/>
          <p:cNvSpPr/>
          <p:nvPr/>
        </p:nvSpPr>
        <p:spPr>
          <a:xfrm>
            <a:off x="107504" y="2132856"/>
            <a:ext cx="73448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 dirty="0"/>
              <a:t>Király </a:t>
            </a:r>
            <a:r>
              <a:rPr lang="hu-HU" sz="1600" dirty="0" smtClean="0"/>
              <a:t>Gergely (2009): Új</a:t>
            </a:r>
            <a:r>
              <a:rPr lang="hu-HU" dirty="0" smtClean="0"/>
              <a:t> </a:t>
            </a:r>
            <a:r>
              <a:rPr lang="hu-HU" sz="1600" dirty="0"/>
              <a:t>magyar füvészkönyv I-II. - Magyarország hajtásos növényei, Határozókulcsok </a:t>
            </a:r>
            <a:r>
              <a:rPr lang="hu-HU" sz="1600" dirty="0" smtClean="0"/>
              <a:t>– Ábrák. Aggteleki Nemzeti Park Igazgatóság.</a:t>
            </a:r>
            <a:endParaRPr lang="hu-HU" sz="1600" dirty="0"/>
          </a:p>
        </p:txBody>
      </p:sp>
      <p:sp>
        <p:nvSpPr>
          <p:cNvPr id="21" name="Dia számának hely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768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27</a:t>
            </a:fld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0" y="6242983"/>
            <a:ext cx="9144000" cy="461665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„Mint </a:t>
            </a:r>
            <a:r>
              <a:rPr lang="hu-H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a virág, kinyílik és elhervad, és </a:t>
            </a:r>
            <a:r>
              <a:rPr lang="hu-HU" sz="2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eltűnik</a:t>
            </a:r>
            <a:r>
              <a:rPr lang="hu-H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, mint az árnyék és nem állandó</a:t>
            </a:r>
            <a:r>
              <a:rPr lang="hu-HU" sz="1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.„(Jób 14.2)</a:t>
            </a:r>
            <a:endParaRPr lang="hu-HU" sz="14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66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755412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 smtClean="0"/>
              <a:t>A legnagyobb fajszámú növénycsalád (25 000 faj)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0" y="0"/>
            <a:ext cx="208823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Monotype Corsiva" panose="03010101010201010101" pitchFamily="66" charset="0"/>
              </a:rPr>
              <a:t>Orchideák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6156176" y="5111"/>
            <a:ext cx="2987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r>
              <a:rPr lang="hu-HU" dirty="0"/>
              <a:t>Legek növénycsaládja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000" y="3429000"/>
            <a:ext cx="1908720" cy="301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240" y="3429000"/>
            <a:ext cx="1981744" cy="29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810" y="3429000"/>
            <a:ext cx="2254454" cy="300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02" y="3429000"/>
            <a:ext cx="1848146" cy="299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539552" y="1916832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 smtClean="0"/>
              <a:t>Fán lakók (</a:t>
            </a:r>
            <a:r>
              <a:rPr lang="hu-HU" dirty="0" err="1" smtClean="0"/>
              <a:t>epifiták</a:t>
            </a:r>
            <a:r>
              <a:rPr lang="hu-HU" dirty="0" smtClean="0"/>
              <a:t>): trópusi fák ágain élnek, de nem élősködők</a:t>
            </a:r>
          </a:p>
        </p:txBody>
      </p:sp>
      <p:sp>
        <p:nvSpPr>
          <p:cNvPr id="6" name="Téglalap 5"/>
          <p:cNvSpPr/>
          <p:nvPr/>
        </p:nvSpPr>
        <p:spPr>
          <a:xfrm>
            <a:off x="539552" y="2747829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hu-HU" dirty="0" smtClean="0"/>
              <a:t>Talajban élők: a talajlakó orchideák nem </a:t>
            </a:r>
            <a:r>
              <a:rPr lang="hu-HU" dirty="0" err="1" smtClean="0"/>
              <a:t>fotosziontetizáló</a:t>
            </a:r>
            <a:r>
              <a:rPr lang="hu-HU" dirty="0" smtClean="0"/>
              <a:t> fajai közül, azok melyek már egész életükben a talajban élnek, még </a:t>
            </a:r>
            <a:r>
              <a:rPr lang="hu-HU" dirty="0" err="1" smtClean="0"/>
              <a:t>virágaikai</a:t>
            </a:r>
            <a:r>
              <a:rPr lang="hu-HU" dirty="0" smtClean="0"/>
              <a:t> is sokszor a talajban hozzák</a:t>
            </a:r>
          </a:p>
        </p:txBody>
      </p:sp>
      <p:sp>
        <p:nvSpPr>
          <p:cNvPr id="7" name="Téglalap 6"/>
          <p:cNvSpPr/>
          <p:nvPr/>
        </p:nvSpPr>
        <p:spPr>
          <a:xfrm>
            <a:off x="539552" y="2458056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 smtClean="0"/>
              <a:t>Talajlakók (</a:t>
            </a:r>
            <a:r>
              <a:rPr lang="hu-HU" dirty="0" err="1" smtClean="0"/>
              <a:t>terresztris</a:t>
            </a:r>
            <a:r>
              <a:rPr lang="hu-HU" dirty="0" smtClean="0"/>
              <a:t> fajok, ‚terra’=föld): lápok, mocsarak, gyepek, erdők</a:t>
            </a:r>
          </a:p>
        </p:txBody>
      </p:sp>
      <p:sp>
        <p:nvSpPr>
          <p:cNvPr id="9" name="Téglalap 8"/>
          <p:cNvSpPr/>
          <p:nvPr/>
        </p:nvSpPr>
        <p:spPr>
          <a:xfrm>
            <a:off x="539552" y="2170024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 smtClean="0"/>
              <a:t>Sziklalakók (</a:t>
            </a:r>
            <a:r>
              <a:rPr lang="hu-HU" dirty="0" err="1" smtClean="0"/>
              <a:t>litofiták</a:t>
            </a:r>
            <a:r>
              <a:rPr lang="hu-HU" dirty="0" smtClean="0"/>
              <a:t>): nedves sziklafelszíneken, és azok repedéseiben élők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35496" y="6482209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>
                <a:latin typeface="Monotype Corsiva" panose="03010101010201010101" pitchFamily="66" charset="0"/>
              </a:rPr>
              <a:t>t</a:t>
            </a:r>
            <a:r>
              <a:rPr lang="hu-HU" sz="1400" i="1" dirty="0" smtClean="0">
                <a:latin typeface="Monotype Corsiva" panose="03010101010201010101" pitchFamily="66" charset="0"/>
              </a:rPr>
              <a:t>rópusi orchidea (</a:t>
            </a:r>
            <a:r>
              <a:rPr lang="hu-HU" sz="1400" i="1" dirty="0" err="1" smtClean="0">
                <a:latin typeface="Monotype Corsiva" panose="03010101010201010101" pitchFamily="66" charset="0"/>
              </a:rPr>
              <a:t>Dinema</a:t>
            </a:r>
            <a:r>
              <a:rPr lang="hu-HU" sz="1400" i="1" dirty="0" smtClean="0">
                <a:latin typeface="Monotype Corsiva" panose="03010101010201010101" pitchFamily="66" charset="0"/>
              </a:rPr>
              <a:t> faj)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4788024" y="6482209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Monotype Corsiva" panose="03010101010201010101" pitchFamily="66" charset="0"/>
              </a:rPr>
              <a:t>b</a:t>
            </a:r>
            <a:r>
              <a:rPr lang="hu-HU" sz="1400" dirty="0" smtClean="0">
                <a:latin typeface="Monotype Corsiva" panose="03010101010201010101" pitchFamily="66" charset="0"/>
              </a:rPr>
              <a:t>íboros kosbor</a:t>
            </a:r>
            <a:endParaRPr lang="hu-HU" sz="1400" dirty="0">
              <a:latin typeface="Monotype Corsiva" panose="03010101010201010101" pitchFamily="66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2335959" y="6454825"/>
            <a:ext cx="2236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>
                <a:latin typeface="Monotype Corsiva" panose="03010101010201010101" pitchFamily="66" charset="0"/>
              </a:rPr>
              <a:t>s</a:t>
            </a:r>
            <a:r>
              <a:rPr lang="hu-HU" sz="1400" i="1" dirty="0" smtClean="0">
                <a:latin typeface="Monotype Corsiva" panose="03010101010201010101" pitchFamily="66" charset="0"/>
              </a:rPr>
              <a:t>zikla orchidea (</a:t>
            </a:r>
            <a:r>
              <a:rPr lang="hu-HU" sz="1400" i="1" dirty="0" err="1" smtClean="0">
                <a:latin typeface="Monotype Corsiva" panose="03010101010201010101" pitchFamily="66" charset="0"/>
              </a:rPr>
              <a:t>Dendrobium</a:t>
            </a:r>
            <a:r>
              <a:rPr lang="hu-HU" sz="1400" i="1" dirty="0" smtClean="0">
                <a:latin typeface="Monotype Corsiva" panose="03010101010201010101" pitchFamily="66" charset="0"/>
              </a:rPr>
              <a:t> faj)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6944471" y="6381328"/>
            <a:ext cx="223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>
                <a:latin typeface="Monotype Corsiva" panose="03010101010201010101" pitchFamily="66" charset="0"/>
              </a:rPr>
              <a:t>f</a:t>
            </a:r>
            <a:r>
              <a:rPr lang="hu-HU" sz="1400" i="1" dirty="0" smtClean="0">
                <a:latin typeface="Monotype Corsiva" panose="03010101010201010101" pitchFamily="66" charset="0"/>
              </a:rPr>
              <a:t>öldalatti orchidea (</a:t>
            </a:r>
            <a:r>
              <a:rPr lang="hu-HU" sz="1400" i="1" dirty="0" err="1" smtClean="0">
                <a:latin typeface="Monotype Corsiva" panose="03010101010201010101" pitchFamily="66" charset="0"/>
              </a:rPr>
              <a:t>Rhizanthella</a:t>
            </a:r>
            <a:r>
              <a:rPr lang="hu-HU" sz="1400" i="1" dirty="0" smtClean="0">
                <a:latin typeface="Monotype Corsiva" panose="03010101010201010101" pitchFamily="66" charset="0"/>
              </a:rPr>
              <a:t> faj)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grpSp>
        <p:nvGrpSpPr>
          <p:cNvPr id="22" name="Csoportba foglalás 21"/>
          <p:cNvGrpSpPr/>
          <p:nvPr/>
        </p:nvGrpSpPr>
        <p:grpSpPr>
          <a:xfrm>
            <a:off x="7557630" y="619150"/>
            <a:ext cx="1550874" cy="2017762"/>
            <a:chOff x="7557630" y="619150"/>
            <a:chExt cx="1550874" cy="2017762"/>
          </a:xfrm>
        </p:grpSpPr>
        <p:pic>
          <p:nvPicPr>
            <p:cNvPr id="1030" name="Picture 6" descr="C:\Users\Illyés Zoltán\Desktop\Pali\mag_kor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630" y="619150"/>
              <a:ext cx="1550874" cy="1550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Szövegdoboz 19"/>
            <p:cNvSpPr txBox="1"/>
            <p:nvPr/>
          </p:nvSpPr>
          <p:spPr>
            <a:xfrm>
              <a:off x="7704159" y="2113692"/>
              <a:ext cx="13638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dirty="0" smtClean="0">
                  <a:latin typeface="Monotype Corsiva" panose="03010101010201010101" pitchFamily="66" charset="0"/>
                </a:rPr>
                <a:t>orchidea magok mikroszkópban</a:t>
              </a:r>
              <a:endParaRPr lang="hu-HU" sz="1400" dirty="0">
                <a:latin typeface="Monotype Corsiva" panose="03010101010201010101" pitchFamily="66" charset="0"/>
              </a:endParaRPr>
            </a:p>
          </p:txBody>
        </p:sp>
        <p:cxnSp>
          <p:nvCxnSpPr>
            <p:cNvPr id="11" name="Egyenes összekötő 10"/>
            <p:cNvCxnSpPr/>
            <p:nvPr/>
          </p:nvCxnSpPr>
          <p:spPr>
            <a:xfrm flipH="1">
              <a:off x="8388424" y="1916832"/>
              <a:ext cx="360040" cy="0"/>
            </a:xfrm>
            <a:prstGeom prst="line">
              <a:avLst/>
            </a:prstGeom>
            <a:ln w="19050" cap="sq">
              <a:solidFill>
                <a:schemeClr val="tx1"/>
              </a:solidFill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Szövegdoboz 20"/>
            <p:cNvSpPr txBox="1"/>
            <p:nvPr/>
          </p:nvSpPr>
          <p:spPr>
            <a:xfrm>
              <a:off x="8333067" y="1655222"/>
              <a:ext cx="6314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100" dirty="0" smtClean="0"/>
                <a:t>0,2 mm</a:t>
              </a:r>
              <a:endParaRPr lang="hu-HU" sz="1100" dirty="0"/>
            </a:p>
          </p:txBody>
        </p:sp>
      </p:grpSp>
      <p:sp>
        <p:nvSpPr>
          <p:cNvPr id="23" name="Téglalap 22"/>
          <p:cNvSpPr/>
          <p:nvPr/>
        </p:nvSpPr>
        <p:spPr>
          <a:xfrm>
            <a:off x="3268510" y="404664"/>
            <a:ext cx="1879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dirty="0" smtClean="0"/>
              <a:t>Különlegességeik:</a:t>
            </a:r>
          </a:p>
        </p:txBody>
      </p:sp>
      <p:sp>
        <p:nvSpPr>
          <p:cNvPr id="10" name="Téglalap 9"/>
          <p:cNvSpPr/>
          <p:nvPr/>
        </p:nvSpPr>
        <p:spPr>
          <a:xfrm>
            <a:off x="251520" y="1619508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/>
              <a:t>Szinte minden fő </a:t>
            </a:r>
            <a:r>
              <a:rPr lang="hu-HU" dirty="0" err="1"/>
              <a:t>élőhelytípuson</a:t>
            </a:r>
            <a:r>
              <a:rPr lang="hu-HU" dirty="0"/>
              <a:t> előfordulnak</a:t>
            </a:r>
          </a:p>
        </p:txBody>
      </p:sp>
      <p:sp>
        <p:nvSpPr>
          <p:cNvPr id="12" name="Téglalap 11"/>
          <p:cNvSpPr/>
          <p:nvPr/>
        </p:nvSpPr>
        <p:spPr>
          <a:xfrm>
            <a:off x="251520" y="1340768"/>
            <a:ext cx="6673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/>
              <a:t>A sarkok kivételével az egész Földön elterjedtek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51493" y="1052736"/>
            <a:ext cx="69848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/>
              <a:t>Magjaik a legkisebbek a növények között (mm alatti méret)</a:t>
            </a:r>
          </a:p>
        </p:txBody>
      </p:sp>
      <p:sp>
        <p:nvSpPr>
          <p:cNvPr id="18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91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9" grpId="0"/>
      <p:bldP spid="14" grpId="0"/>
      <p:bldP spid="15" grpId="0"/>
      <p:bldP spid="16" grpId="0"/>
      <p:bldP spid="17" grpId="0"/>
      <p:bldP spid="23" grpId="0"/>
      <p:bldP spid="10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187624" y="350680"/>
            <a:ext cx="598935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Klasszikus rendszerezésük</a:t>
            </a:r>
            <a:endParaRPr lang="hu-HU" sz="1600" dirty="0"/>
          </a:p>
          <a:p>
            <a:pPr algn="ctr"/>
            <a:r>
              <a:rPr lang="hu-HU" sz="1600" dirty="0" smtClean="0"/>
              <a:t>(ezt a modern DNS alapú vizsgálatok kissé átrendezik)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0" y="0"/>
            <a:ext cx="208823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Monotype Corsiva" panose="03010101010201010101" pitchFamily="66" charset="0"/>
              </a:rPr>
              <a:t>Orchideák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6156176" y="5111"/>
            <a:ext cx="2987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pPr algn="r"/>
            <a:r>
              <a:rPr lang="hu-HU" dirty="0" smtClean="0"/>
              <a:t>Rendszertan</a:t>
            </a:r>
            <a:endParaRPr lang="hu-HU" dirty="0"/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4139952" y="4221088"/>
            <a:ext cx="0" cy="648072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3419872" y="4820959"/>
            <a:ext cx="5724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Ezen belül: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5 alcsalád 	</a:t>
            </a:r>
            <a:r>
              <a:rPr lang="hu-HU" sz="1400" dirty="0" smtClean="0"/>
              <a:t>(pl. </a:t>
            </a:r>
            <a:r>
              <a:rPr lang="hu-HU" sz="1400" dirty="0" err="1" smtClean="0"/>
              <a:t>Orhideaformák</a:t>
            </a:r>
            <a:r>
              <a:rPr lang="hu-HU" sz="1400" dirty="0" smtClean="0"/>
              <a:t> – </a:t>
            </a:r>
            <a:r>
              <a:rPr lang="hu-HU" sz="1400" i="1" dirty="0" err="1" smtClean="0"/>
              <a:t>Orchidoideae</a:t>
            </a:r>
            <a:r>
              <a:rPr lang="hu-HU" sz="1400" i="1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880 nemzetség	</a:t>
            </a:r>
            <a:r>
              <a:rPr lang="hu-HU" sz="1400" dirty="0" smtClean="0"/>
              <a:t>(pl. </a:t>
            </a:r>
            <a:r>
              <a:rPr lang="hu-HU" sz="1400" dirty="0" err="1" smtClean="0"/>
              <a:t>ujjaskosborok</a:t>
            </a:r>
            <a:r>
              <a:rPr lang="hu-HU" sz="1400" dirty="0" smtClean="0"/>
              <a:t> - </a:t>
            </a:r>
            <a:r>
              <a:rPr lang="hu-HU" sz="1400" i="1" dirty="0" err="1" smtClean="0"/>
              <a:t>Dactylorhiza</a:t>
            </a:r>
            <a:r>
              <a:rPr lang="hu-HU" sz="14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25 000 faj	</a:t>
            </a:r>
            <a:r>
              <a:rPr lang="hu-HU" sz="1400" dirty="0" smtClean="0"/>
              <a:t>(pl. hússzínű </a:t>
            </a:r>
            <a:r>
              <a:rPr lang="hu-HU" sz="1400" dirty="0" err="1" smtClean="0"/>
              <a:t>ujjaskosbor</a:t>
            </a:r>
            <a:r>
              <a:rPr lang="hu-HU" sz="1400" dirty="0" smtClean="0"/>
              <a:t> – </a:t>
            </a:r>
            <a:r>
              <a:rPr lang="hu-HU" sz="1400" i="1" dirty="0" err="1" smtClean="0"/>
              <a:t>Dactylorhiza</a:t>
            </a:r>
            <a:r>
              <a:rPr lang="hu-HU" sz="1400" i="1" dirty="0" smtClean="0"/>
              <a:t> </a:t>
            </a:r>
            <a:r>
              <a:rPr lang="hu-HU" sz="1400" i="1" dirty="0" err="1" smtClean="0"/>
              <a:t>incarnata</a:t>
            </a:r>
            <a:r>
              <a:rPr lang="hu-HU" sz="1400" dirty="0" smtClean="0"/>
              <a:t>)</a:t>
            </a:r>
            <a:endParaRPr lang="hu-HU" sz="1400" dirty="0"/>
          </a:p>
        </p:txBody>
      </p:sp>
      <p:cxnSp>
        <p:nvCxnSpPr>
          <p:cNvPr id="11" name="Szögletes összekötő 10"/>
          <p:cNvCxnSpPr/>
          <p:nvPr/>
        </p:nvCxnSpPr>
        <p:spPr>
          <a:xfrm>
            <a:off x="1043608" y="2403090"/>
            <a:ext cx="360040" cy="108012"/>
          </a:xfrm>
          <a:prstGeom prst="bentConnector3">
            <a:avLst>
              <a:gd name="adj1" fmla="val -1887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zögletes összekötő 18"/>
          <p:cNvCxnSpPr/>
          <p:nvPr/>
        </p:nvCxnSpPr>
        <p:spPr>
          <a:xfrm>
            <a:off x="1763688" y="2720246"/>
            <a:ext cx="360040" cy="240703"/>
          </a:xfrm>
          <a:prstGeom prst="bentConnector3">
            <a:avLst>
              <a:gd name="adj1" fmla="val -1887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zögletes összekötő 22"/>
          <p:cNvCxnSpPr/>
          <p:nvPr/>
        </p:nvCxnSpPr>
        <p:spPr>
          <a:xfrm>
            <a:off x="2483768" y="3140968"/>
            <a:ext cx="360040" cy="108012"/>
          </a:xfrm>
          <a:prstGeom prst="bentConnector3">
            <a:avLst>
              <a:gd name="adj1" fmla="val -1887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zögletes összekötő 23"/>
          <p:cNvCxnSpPr/>
          <p:nvPr/>
        </p:nvCxnSpPr>
        <p:spPr>
          <a:xfrm rot="16200000" flipH="1">
            <a:off x="3077835" y="3555015"/>
            <a:ext cx="612067" cy="360039"/>
          </a:xfrm>
          <a:prstGeom prst="bentConnector3">
            <a:avLst>
              <a:gd name="adj1" fmla="val 99799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49687"/>
            <a:ext cx="1951338" cy="2830575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Szövegdoboz 37"/>
          <p:cNvSpPr txBox="1"/>
          <p:nvPr/>
        </p:nvSpPr>
        <p:spPr>
          <a:xfrm>
            <a:off x="255081" y="6433591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hússzínű </a:t>
            </a:r>
            <a:r>
              <a:rPr lang="hu-HU" sz="1400" i="1" dirty="0" err="1" smtClean="0">
                <a:latin typeface="Monotype Corsiva" panose="03010101010201010101" pitchFamily="66" charset="0"/>
              </a:rPr>
              <a:t>ujjaskosbor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cxnSp>
        <p:nvCxnSpPr>
          <p:cNvPr id="39" name="Szögletes összekötő 38"/>
          <p:cNvCxnSpPr/>
          <p:nvPr/>
        </p:nvCxnSpPr>
        <p:spPr>
          <a:xfrm>
            <a:off x="323528" y="2132856"/>
            <a:ext cx="360040" cy="108012"/>
          </a:xfrm>
          <a:prstGeom prst="bentConnector3">
            <a:avLst>
              <a:gd name="adj1" fmla="val -1887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églalap 39"/>
          <p:cNvSpPr/>
          <p:nvPr/>
        </p:nvSpPr>
        <p:spPr>
          <a:xfrm>
            <a:off x="3635896" y="3851756"/>
            <a:ext cx="31052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i="1" u="sng" dirty="0" smtClean="0"/>
              <a:t>Kosbor/orchideafélék </a:t>
            </a:r>
            <a:r>
              <a:rPr lang="hu-HU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családja</a:t>
            </a:r>
          </a:p>
        </p:txBody>
      </p:sp>
      <p:sp>
        <p:nvSpPr>
          <p:cNvPr id="41" name="Téglalap 40"/>
          <p:cNvSpPr/>
          <p:nvPr/>
        </p:nvSpPr>
        <p:spPr>
          <a:xfrm>
            <a:off x="2843808" y="3009726"/>
            <a:ext cx="5904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9350" indent="-2417763" algn="just"/>
            <a:r>
              <a:rPr lang="hu-HU" i="1" dirty="0" smtClean="0"/>
              <a:t>Orchideavirágúak </a:t>
            </a:r>
            <a:r>
              <a:rPr lang="hu-H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rendje</a:t>
            </a: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smtClean="0"/>
              <a:t>(ma: </a:t>
            </a:r>
            <a:r>
              <a:rPr lang="hu-HU" i="1" dirty="0" smtClean="0"/>
              <a:t>Spárgaszerűek</a:t>
            </a:r>
            <a:r>
              <a:rPr lang="hu-HU" dirty="0" smtClean="0"/>
              <a:t> rendje és több család tartozik bele, mint </a:t>
            </a:r>
            <a:r>
              <a:rPr lang="hu-HU" dirty="0" err="1" smtClean="0"/>
              <a:t>pl</a:t>
            </a:r>
            <a:r>
              <a:rPr lang="hu-HU" dirty="0" smtClean="0"/>
              <a:t> a rend névadója a spárgafélék)</a:t>
            </a:r>
            <a:endParaRPr lang="hu-HU" dirty="0"/>
          </a:p>
        </p:txBody>
      </p:sp>
      <p:sp>
        <p:nvSpPr>
          <p:cNvPr id="42" name="Téglalap 41"/>
          <p:cNvSpPr/>
          <p:nvPr/>
        </p:nvSpPr>
        <p:spPr>
          <a:xfrm>
            <a:off x="2123728" y="27716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i="1" dirty="0" smtClean="0"/>
              <a:t>Liliom alakúak </a:t>
            </a:r>
            <a:r>
              <a:rPr lang="hu-H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alosztálya</a:t>
            </a:r>
            <a:endParaRPr lang="hu-H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églalap 42"/>
          <p:cNvSpPr/>
          <p:nvPr/>
        </p:nvSpPr>
        <p:spPr>
          <a:xfrm>
            <a:off x="1370436" y="2289646"/>
            <a:ext cx="73780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78013" indent="-1878013" algn="just"/>
            <a:r>
              <a:rPr lang="hu-HU" i="1" u="sng" dirty="0" smtClean="0"/>
              <a:t>Egyszikűek </a:t>
            </a:r>
            <a:r>
              <a:rPr lang="hu-HU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osztálya</a:t>
            </a:r>
            <a:r>
              <a:rPr lang="hu-HU" i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smtClean="0"/>
              <a:t>(ma már nem a kétszikűekkel egyenrangú csoportnak, hanem abból kiágazó rendszertani csoportnak tekintjük)</a:t>
            </a:r>
          </a:p>
        </p:txBody>
      </p:sp>
      <p:sp>
        <p:nvSpPr>
          <p:cNvPr id="44" name="Téglalap 43"/>
          <p:cNvSpPr/>
          <p:nvPr/>
        </p:nvSpPr>
        <p:spPr>
          <a:xfrm>
            <a:off x="760095" y="1988840"/>
            <a:ext cx="2011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u="sng" dirty="0" smtClean="0"/>
              <a:t>Zárvatermők </a:t>
            </a:r>
            <a:r>
              <a:rPr lang="hu-H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törzse</a:t>
            </a:r>
          </a:p>
        </p:txBody>
      </p:sp>
      <p:sp>
        <p:nvSpPr>
          <p:cNvPr id="45" name="Téglalap 44"/>
          <p:cNvSpPr/>
          <p:nvPr/>
        </p:nvSpPr>
        <p:spPr>
          <a:xfrm>
            <a:off x="45271" y="1691516"/>
            <a:ext cx="1862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u="sng" dirty="0" smtClean="0"/>
              <a:t>Növények </a:t>
            </a:r>
            <a:r>
              <a:rPr lang="hu-HU" b="1" u="sng" dirty="0" smtClean="0"/>
              <a:t>országa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377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38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27956" y="908720"/>
            <a:ext cx="578437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smtClean="0"/>
              <a:t>Gyökér:</a:t>
            </a:r>
          </a:p>
          <a:p>
            <a:pPr algn="just"/>
            <a:r>
              <a:rPr lang="hu-HU" b="1" dirty="0" smtClean="0"/>
              <a:t>Mellékgyökérzet</a:t>
            </a:r>
            <a:r>
              <a:rPr lang="hu-HU" dirty="0" smtClean="0"/>
              <a:t>ük van, hiszen egyszikűek, mint pl. a füvek, vagy vöröshagyma és tulipán, de mellékgyökereik vastagok, húsosak.</a:t>
            </a:r>
          </a:p>
          <a:p>
            <a:endParaRPr lang="hu-HU" dirty="0" smtClean="0"/>
          </a:p>
          <a:p>
            <a:pPr algn="just"/>
            <a:r>
              <a:rPr lang="hu-HU" dirty="0" smtClean="0"/>
              <a:t>A talajlakó orchideák közül sok faj gumókat növeszt, melyekből egyszerre kettő látszik: egy elhasználódó, és egy fejlődőben levő, ezt a kettős gumót </a:t>
            </a:r>
            <a:r>
              <a:rPr lang="hu-HU" b="1" dirty="0" smtClean="0">
                <a:solidFill>
                  <a:srgbClr val="FF0000"/>
                </a:solidFill>
              </a:rPr>
              <a:t>ikergumó</a:t>
            </a:r>
            <a:r>
              <a:rPr lang="hu-HU" dirty="0" smtClean="0"/>
              <a:t>nak nevezzük.</a:t>
            </a:r>
          </a:p>
          <a:p>
            <a:pPr algn="just"/>
            <a:r>
              <a:rPr lang="hu-HU" sz="1400" dirty="0" smtClean="0"/>
              <a:t>(Az ikergumók heréhez való hasonlósága miatt kapták az orchideák az „</a:t>
            </a:r>
            <a:r>
              <a:rPr lang="hu-HU" sz="1400" i="1" dirty="0" err="1" smtClean="0"/>
              <a:t>orchis</a:t>
            </a:r>
            <a:r>
              <a:rPr lang="hu-HU" sz="1400" dirty="0" smtClean="0"/>
              <a:t>” nevet, melynek jelentése görögül here.)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0" y="0"/>
            <a:ext cx="208823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Monotype Corsiva" panose="03010101010201010101" pitchFamily="66" charset="0"/>
              </a:rPr>
              <a:t>Orchideák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6156176" y="5111"/>
            <a:ext cx="2987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pPr algn="r"/>
            <a:r>
              <a:rPr lang="hu-HU" dirty="0" smtClean="0"/>
              <a:t>Felépítésük</a:t>
            </a: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127956" y="4052098"/>
            <a:ext cx="60054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 smtClean="0"/>
              <a:t>A trópusi </a:t>
            </a:r>
            <a:r>
              <a:rPr lang="hu-HU" dirty="0" err="1" smtClean="0"/>
              <a:t>fánlakó</a:t>
            </a:r>
            <a:r>
              <a:rPr lang="hu-HU" dirty="0" smtClean="0"/>
              <a:t> (</a:t>
            </a:r>
            <a:r>
              <a:rPr lang="hu-HU" dirty="0" err="1" smtClean="0"/>
              <a:t>epifiton</a:t>
            </a:r>
            <a:r>
              <a:rPr lang="hu-HU" dirty="0" smtClean="0"/>
              <a:t>) orchideák a gyökerükkel kapaszkodnak a fák kérgének felületéhez, és a párás, trópusi levegő páráját is képesek megkötni.</a:t>
            </a:r>
          </a:p>
          <a:p>
            <a:pPr algn="just"/>
            <a:r>
              <a:rPr lang="hu-HU" sz="1400" dirty="0" smtClean="0"/>
              <a:t>(A fák ágain élnek, de nem élősködők, mert nem szívnak el tápanyagokat a fától, úgy mint pl. a fák ágaiba gyökerező fagyöngy.)</a:t>
            </a:r>
          </a:p>
          <a:p>
            <a:pPr algn="just"/>
            <a:r>
              <a:rPr lang="hu-HU" dirty="0" smtClean="0"/>
              <a:t>Egyes </a:t>
            </a:r>
            <a:r>
              <a:rPr lang="hu-HU" dirty="0" err="1" smtClean="0"/>
              <a:t>fánlakó</a:t>
            </a:r>
            <a:r>
              <a:rPr lang="hu-HU" dirty="0" smtClean="0"/>
              <a:t> orchideáknak még a gyökerei is zöldek, fotoszintézisre képesek </a:t>
            </a:r>
            <a:r>
              <a:rPr lang="hu-HU" sz="1400" dirty="0" smtClean="0"/>
              <a:t>(közvetlenül süti őket a nap, hiszen a fa ágának felületén vannak)</a:t>
            </a:r>
          </a:p>
        </p:txBody>
      </p:sp>
      <p:grpSp>
        <p:nvGrpSpPr>
          <p:cNvPr id="23" name="Csoportba foglalás 22"/>
          <p:cNvGrpSpPr/>
          <p:nvPr/>
        </p:nvGrpSpPr>
        <p:grpSpPr>
          <a:xfrm>
            <a:off x="6133448" y="1288275"/>
            <a:ext cx="2879172" cy="2140725"/>
            <a:chOff x="6133448" y="1071085"/>
            <a:chExt cx="2879172" cy="214072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8994" y="1071085"/>
              <a:ext cx="2863626" cy="214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Egyenes összekötő nyíllal 9"/>
            <p:cNvCxnSpPr>
              <a:stCxn id="11" idx="2"/>
            </p:cNvCxnSpPr>
            <p:nvPr/>
          </p:nvCxnSpPr>
          <p:spPr>
            <a:xfrm>
              <a:off x="6727260" y="1458362"/>
              <a:ext cx="0" cy="38646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zövegdoboz 10"/>
            <p:cNvSpPr txBox="1"/>
            <p:nvPr/>
          </p:nvSpPr>
          <p:spPr>
            <a:xfrm>
              <a:off x="6133448" y="1196752"/>
              <a:ext cx="11876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100" dirty="0" smtClean="0">
                  <a:latin typeface="Monotype Corsiva" panose="03010101010201010101" pitchFamily="66" charset="0"/>
                </a:rPr>
                <a:t>húsos mellékgyökér</a:t>
              </a:r>
              <a:endParaRPr lang="hu-HU" sz="1100" dirty="0">
                <a:latin typeface="Monotype Corsiva" panose="03010101010201010101" pitchFamily="66" charset="0"/>
              </a:endParaRPr>
            </a:p>
          </p:txBody>
        </p:sp>
        <p:sp>
          <p:nvSpPr>
            <p:cNvPr id="17" name="Szövegdoboz 16"/>
            <p:cNvSpPr txBox="1"/>
            <p:nvPr/>
          </p:nvSpPr>
          <p:spPr>
            <a:xfrm>
              <a:off x="8194569" y="2852936"/>
              <a:ext cx="7865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100" dirty="0" smtClean="0">
                  <a:solidFill>
                    <a:srgbClr val="FF0000"/>
                  </a:solidFill>
                  <a:latin typeface="Monotype Corsiva" panose="03010101010201010101" pitchFamily="66" charset="0"/>
                </a:rPr>
                <a:t>ikergumó</a:t>
              </a:r>
              <a:endParaRPr lang="hu-HU" sz="1100" dirty="0">
                <a:solidFill>
                  <a:srgbClr val="FF0000"/>
                </a:solidFill>
                <a:latin typeface="Monotype Corsiva" panose="03010101010201010101" pitchFamily="66" charset="0"/>
              </a:endParaRPr>
            </a:p>
          </p:txBody>
        </p:sp>
        <p:cxnSp>
          <p:nvCxnSpPr>
            <p:cNvPr id="18" name="Egyenes összekötő nyíllal 17"/>
            <p:cNvCxnSpPr>
              <a:stCxn id="17" idx="1"/>
            </p:cNvCxnSpPr>
            <p:nvPr/>
          </p:nvCxnSpPr>
          <p:spPr>
            <a:xfrm flipH="1" flipV="1">
              <a:off x="8028384" y="2420888"/>
              <a:ext cx="166185" cy="56285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nyíllal 20"/>
            <p:cNvCxnSpPr>
              <a:stCxn id="17" idx="1"/>
            </p:cNvCxnSpPr>
            <p:nvPr/>
          </p:nvCxnSpPr>
          <p:spPr>
            <a:xfrm flipH="1" flipV="1">
              <a:off x="7524328" y="2420888"/>
              <a:ext cx="670241" cy="56285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995" y="4088038"/>
            <a:ext cx="2863626" cy="214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Szövegdoboz 25"/>
          <p:cNvSpPr txBox="1"/>
          <p:nvPr/>
        </p:nvSpPr>
        <p:spPr>
          <a:xfrm>
            <a:off x="6555977" y="3429000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>
                <a:latin typeface="Monotype Corsiva" panose="03010101010201010101" pitchFamily="66" charset="0"/>
              </a:rPr>
              <a:t>p</a:t>
            </a:r>
            <a:r>
              <a:rPr lang="hu-HU" sz="1400" i="1" dirty="0" smtClean="0">
                <a:latin typeface="Monotype Corsiva" panose="03010101010201010101" pitchFamily="66" charset="0"/>
              </a:rPr>
              <a:t>ókbangó gyökérzete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6156176" y="6237312"/>
            <a:ext cx="2824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trópusi, </a:t>
            </a:r>
            <a:r>
              <a:rPr lang="hu-HU" sz="1400" i="1" dirty="0" err="1" smtClean="0">
                <a:latin typeface="Monotype Corsiva" panose="03010101010201010101" pitchFamily="66" charset="0"/>
              </a:rPr>
              <a:t>fánlakó</a:t>
            </a:r>
            <a:r>
              <a:rPr lang="hu-HU" sz="1400" i="1" dirty="0" smtClean="0">
                <a:latin typeface="Monotype Corsiva" panose="03010101010201010101" pitchFamily="66" charset="0"/>
              </a:rPr>
              <a:t> orchidea gyökérzete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2843808" y="40466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Szerveik különlegességei</a:t>
            </a:r>
            <a:endParaRPr lang="hu-HU" b="1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558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79512" y="692696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u="sng" dirty="0"/>
              <a:t>S</a:t>
            </a:r>
            <a:r>
              <a:rPr lang="hu-HU" b="1" u="sng" dirty="0" smtClean="0"/>
              <a:t>zár: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A legtöbb faj esetében a leveles, vagy </a:t>
            </a:r>
            <a:r>
              <a:rPr lang="hu-HU" dirty="0" err="1" smtClean="0"/>
              <a:t>levéltelen</a:t>
            </a:r>
            <a:r>
              <a:rPr lang="hu-HU" dirty="0" smtClean="0"/>
              <a:t> szár tetején fejlődnek a virágok.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87836" y="2564904"/>
            <a:ext cx="4597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u="sng" dirty="0" smtClean="0"/>
              <a:t>Levél: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Mellékeres leveleik nagyon változatos méretűek és mintázatúak.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0" y="0"/>
            <a:ext cx="208823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Monotype Corsiva" panose="03010101010201010101" pitchFamily="66" charset="0"/>
              </a:rPr>
              <a:t>Orchideák</a:t>
            </a:r>
          </a:p>
        </p:txBody>
      </p:sp>
      <p:grpSp>
        <p:nvGrpSpPr>
          <p:cNvPr id="9" name="Csoportba foglalás 8"/>
          <p:cNvGrpSpPr/>
          <p:nvPr/>
        </p:nvGrpSpPr>
        <p:grpSpPr>
          <a:xfrm>
            <a:off x="6292305" y="921623"/>
            <a:ext cx="1088007" cy="3546724"/>
            <a:chOff x="5868144" y="921623"/>
            <a:chExt cx="1088007" cy="3546724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921623"/>
              <a:ext cx="1088007" cy="323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zövegdoboz 12"/>
            <p:cNvSpPr txBox="1"/>
            <p:nvPr/>
          </p:nvSpPr>
          <p:spPr>
            <a:xfrm>
              <a:off x="6035983" y="4160570"/>
              <a:ext cx="7523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i="1" dirty="0" smtClean="0">
                  <a:latin typeface="Monotype Corsiva" panose="03010101010201010101" pitchFamily="66" charset="0"/>
                </a:rPr>
                <a:t>vanília</a:t>
              </a:r>
              <a:endParaRPr lang="hu-HU" sz="1400" i="1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0" name="Csoportba foglalás 9"/>
          <p:cNvGrpSpPr/>
          <p:nvPr/>
        </p:nvGrpSpPr>
        <p:grpSpPr>
          <a:xfrm>
            <a:off x="4785503" y="921623"/>
            <a:ext cx="1370673" cy="3546724"/>
            <a:chOff x="7409581" y="921623"/>
            <a:chExt cx="1370673" cy="3546724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9581" y="921623"/>
              <a:ext cx="1370673" cy="323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Szövegdoboz 13"/>
            <p:cNvSpPr txBox="1"/>
            <p:nvPr/>
          </p:nvSpPr>
          <p:spPr>
            <a:xfrm>
              <a:off x="7596336" y="4160570"/>
              <a:ext cx="1026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i="1" dirty="0" smtClean="0">
                  <a:latin typeface="Monotype Corsiva" panose="03010101010201010101" pitchFamily="66" charset="0"/>
                </a:rPr>
                <a:t>vitézkosbor</a:t>
              </a:r>
              <a:endParaRPr lang="hu-HU" sz="1400" i="1" dirty="0">
                <a:latin typeface="Monotype Corsiva" panose="03010101010201010101" pitchFamily="66" charset="0"/>
              </a:endParaRPr>
            </a:p>
          </p:txBody>
        </p:sp>
      </p:grpSp>
      <p:sp>
        <p:nvSpPr>
          <p:cNvPr id="8" name="Téglalap 7"/>
          <p:cNvSpPr/>
          <p:nvPr/>
        </p:nvSpPr>
        <p:spPr>
          <a:xfrm>
            <a:off x="179511" y="1556792"/>
            <a:ext cx="4605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Vannak kúszó szárú fajok, mint pl. a vanília</a:t>
            </a:r>
            <a:r>
              <a:rPr lang="hu-HU" dirty="0"/>
              <a:t>.</a:t>
            </a:r>
            <a:endParaRPr lang="hu-HU" dirty="0" smtClean="0"/>
          </a:p>
        </p:txBody>
      </p:sp>
      <p:pic>
        <p:nvPicPr>
          <p:cNvPr id="3078" name="Picture 6" descr="C:\Users\Illyés Zoltán\Desktop\Pali\level-pottyos_dactylorhiza_majalis_lea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64" y="4509120"/>
            <a:ext cx="2515828" cy="188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zövegdoboz 18"/>
          <p:cNvSpPr txBox="1"/>
          <p:nvPr/>
        </p:nvSpPr>
        <p:spPr>
          <a:xfrm>
            <a:off x="206668" y="6381328"/>
            <a:ext cx="2493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err="1">
                <a:latin typeface="Monotype Corsiva" panose="03010101010201010101" pitchFamily="66" charset="0"/>
              </a:rPr>
              <a:t>s</a:t>
            </a:r>
            <a:r>
              <a:rPr lang="hu-HU" sz="1400" i="1" dirty="0" err="1" smtClean="0">
                <a:latin typeface="Monotype Corsiva" panose="03010101010201010101" pitchFamily="66" charset="0"/>
              </a:rPr>
              <a:t>zéleslevelű</a:t>
            </a:r>
            <a:r>
              <a:rPr lang="hu-HU" sz="1400" i="1" dirty="0" smtClean="0">
                <a:latin typeface="Monotype Corsiva" panose="03010101010201010101" pitchFamily="66" charset="0"/>
              </a:rPr>
              <a:t> </a:t>
            </a:r>
            <a:r>
              <a:rPr lang="hu-HU" sz="1400" i="1" dirty="0" err="1" smtClean="0">
                <a:latin typeface="Monotype Corsiva" panose="03010101010201010101" pitchFamily="66" charset="0"/>
              </a:rPr>
              <a:t>ujjaskosbor</a:t>
            </a:r>
            <a:r>
              <a:rPr lang="hu-HU" sz="1400" i="1" dirty="0" smtClean="0">
                <a:latin typeface="Monotype Corsiva" panose="03010101010201010101" pitchFamily="66" charset="0"/>
              </a:rPr>
              <a:t> felülről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4509120"/>
            <a:ext cx="2304575" cy="188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zövegdoboz 20"/>
          <p:cNvSpPr txBox="1"/>
          <p:nvPr/>
        </p:nvSpPr>
        <p:spPr>
          <a:xfrm>
            <a:off x="2852133" y="6381328"/>
            <a:ext cx="2570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>
                <a:latin typeface="Monotype Corsiva" panose="03010101010201010101" pitchFamily="66" charset="0"/>
              </a:rPr>
              <a:t>k</a:t>
            </a:r>
            <a:r>
              <a:rPr lang="hu-HU" sz="1400" i="1" dirty="0" smtClean="0">
                <a:latin typeface="Monotype Corsiva" panose="03010101010201010101" pitchFamily="66" charset="0"/>
              </a:rPr>
              <a:t>úszó avarvirág apró, mintás tőlevelei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32" y="4509120"/>
            <a:ext cx="1604224" cy="188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zövegdoboz 22"/>
          <p:cNvSpPr txBox="1"/>
          <p:nvPr/>
        </p:nvSpPr>
        <p:spPr>
          <a:xfrm>
            <a:off x="7264916" y="6371531"/>
            <a:ext cx="1778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>
                <a:latin typeface="Monotype Corsiva" panose="03010101010201010101" pitchFamily="66" charset="0"/>
              </a:rPr>
              <a:t>k</a:t>
            </a:r>
            <a:r>
              <a:rPr lang="hu-HU" sz="1400" i="1" dirty="0" smtClean="0">
                <a:latin typeface="Monotype Corsiva" panose="03010101010201010101" pitchFamily="66" charset="0"/>
              </a:rPr>
              <a:t>orallgyökér szárhoz simuló pikkelylevelekkel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pic>
        <p:nvPicPr>
          <p:cNvPr id="3081" name="Picture 9" descr="C:\Users\Illyés Zoltán\Desktop\Pali\level-husos_Dockrillia_q417a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015" y="4509670"/>
            <a:ext cx="1456106" cy="188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zövegdoboz 24"/>
          <p:cNvSpPr txBox="1"/>
          <p:nvPr/>
        </p:nvSpPr>
        <p:spPr>
          <a:xfrm>
            <a:off x="5364088" y="6368260"/>
            <a:ext cx="1979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>
                <a:latin typeface="Monotype Corsiva" panose="03010101010201010101" pitchFamily="66" charset="0"/>
              </a:rPr>
              <a:t>b</a:t>
            </a:r>
            <a:r>
              <a:rPr lang="hu-HU" sz="1400" i="1" dirty="0" smtClean="0">
                <a:latin typeface="Monotype Corsiva" panose="03010101010201010101" pitchFamily="66" charset="0"/>
              </a:rPr>
              <a:t>arázdált ceruza orchidea (</a:t>
            </a:r>
            <a:r>
              <a:rPr lang="hu-HU" sz="1400" i="1" dirty="0" err="1" smtClean="0">
                <a:latin typeface="Monotype Corsiva" panose="03010101010201010101" pitchFamily="66" charset="0"/>
              </a:rPr>
              <a:t>Dockrillia</a:t>
            </a:r>
            <a:r>
              <a:rPr lang="hu-HU" sz="1400" i="1" dirty="0" smtClean="0">
                <a:latin typeface="Monotype Corsiva" panose="03010101010201010101" pitchFamily="66" charset="0"/>
              </a:rPr>
              <a:t> faj)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206668" y="3356992"/>
            <a:ext cx="45788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Lehetnek húsos, vastag </a:t>
            </a:r>
            <a:r>
              <a:rPr lang="hu-HU" dirty="0"/>
              <a:t>leveleik</a:t>
            </a:r>
            <a:r>
              <a:rPr lang="hu-HU" sz="1400" dirty="0"/>
              <a:t> (a fán lakó fajok egy részénél).</a:t>
            </a:r>
          </a:p>
        </p:txBody>
      </p:sp>
      <p:sp>
        <p:nvSpPr>
          <p:cNvPr id="15" name="Téglalap 14"/>
          <p:cNvSpPr/>
          <p:nvPr/>
        </p:nvSpPr>
        <p:spPr>
          <a:xfrm>
            <a:off x="206668" y="3934797"/>
            <a:ext cx="45788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Lehetnek csökevényes, alig látható leveleik </a:t>
            </a:r>
            <a:r>
              <a:rPr lang="hu-HU" sz="1400" dirty="0" smtClean="0"/>
              <a:t>(talajlakó fajok közül a nem </a:t>
            </a:r>
            <a:r>
              <a:rPr lang="hu-HU" sz="1400" dirty="0" err="1" smtClean="0"/>
              <a:t>fotoszintetizáló</a:t>
            </a:r>
            <a:r>
              <a:rPr lang="hu-HU" sz="1400" dirty="0" smtClean="0"/>
              <a:t> fajok)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6156176" y="5111"/>
            <a:ext cx="2987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pPr algn="r"/>
            <a:r>
              <a:rPr lang="hu-HU" dirty="0" smtClean="0"/>
              <a:t>Felépítésük</a:t>
            </a:r>
            <a:endParaRPr lang="hu-HU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2843808" y="40466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Szerveik különlegességei</a:t>
            </a:r>
            <a:endParaRPr lang="hu-HU" b="1" dirty="0"/>
          </a:p>
        </p:txBody>
      </p:sp>
      <p:sp>
        <p:nvSpPr>
          <p:cNvPr id="27" name="Téglalap 26"/>
          <p:cNvSpPr/>
          <p:nvPr/>
        </p:nvSpPr>
        <p:spPr>
          <a:xfrm>
            <a:off x="179512" y="1844824"/>
            <a:ext cx="4605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Tápanyagot és vizet a szár is tárolhat. Ezt a duzzadt szárrészt </a:t>
            </a:r>
            <a:r>
              <a:rPr lang="hu-HU" b="1" dirty="0" smtClean="0">
                <a:solidFill>
                  <a:srgbClr val="FF0000"/>
                </a:solidFill>
              </a:rPr>
              <a:t>álgumó</a:t>
            </a:r>
            <a:r>
              <a:rPr lang="hu-HU" dirty="0" smtClean="0"/>
              <a:t>nak nevezzük.</a:t>
            </a:r>
          </a:p>
        </p:txBody>
      </p:sp>
      <p:grpSp>
        <p:nvGrpSpPr>
          <p:cNvPr id="2" name="Csoportba foglalás 1"/>
          <p:cNvGrpSpPr/>
          <p:nvPr/>
        </p:nvGrpSpPr>
        <p:grpSpPr>
          <a:xfrm>
            <a:off x="7511590" y="921623"/>
            <a:ext cx="1531782" cy="3544868"/>
            <a:chOff x="7511590" y="921623"/>
            <a:chExt cx="1531782" cy="3544868"/>
          </a:xfrm>
        </p:grpSpPr>
        <p:pic>
          <p:nvPicPr>
            <p:cNvPr id="4098" name="Picture 2" descr="D:\egyeni-vallalkozas-2011\2015_10_tananyagfejlesztes\algumo_Bulbophyllum_nutans_veg.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01" t="6433" r="12642" b="4429"/>
            <a:stretch/>
          </p:blipFill>
          <p:spPr bwMode="auto">
            <a:xfrm>
              <a:off x="7511590" y="921623"/>
              <a:ext cx="1517345" cy="3238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Szövegdoboz 27"/>
            <p:cNvSpPr txBox="1"/>
            <p:nvPr/>
          </p:nvSpPr>
          <p:spPr>
            <a:xfrm>
              <a:off x="7511590" y="4158714"/>
              <a:ext cx="15317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i="1" dirty="0">
                  <a:latin typeface="Monotype Corsiva" panose="03010101010201010101" pitchFamily="66" charset="0"/>
                </a:rPr>
                <a:t>s</a:t>
              </a:r>
              <a:r>
                <a:rPr lang="hu-HU" sz="1400" i="1" dirty="0" smtClean="0">
                  <a:latin typeface="Monotype Corsiva" panose="03010101010201010101" pitchFamily="66" charset="0"/>
                </a:rPr>
                <a:t>zubtrópusi orchidea</a:t>
              </a:r>
              <a:endParaRPr lang="hu-HU" sz="1400" i="1" dirty="0">
                <a:latin typeface="Monotype Corsiva" panose="03010101010201010101" pitchFamily="66" charset="0"/>
              </a:endParaRPr>
            </a:p>
          </p:txBody>
        </p:sp>
      </p:grp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620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9" grpId="0"/>
      <p:bldP spid="21" grpId="0"/>
      <p:bldP spid="23" grpId="0"/>
      <p:bldP spid="25" grpId="0"/>
      <p:bldP spid="11" grpId="0"/>
      <p:bldP spid="15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1052736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u="sng" dirty="0" smtClean="0"/>
              <a:t>Virág: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Egyszikűek, ezért nincsenek külön csésze és sziromleveleik, valamint a 3-as szám jellemzi a </a:t>
            </a:r>
            <a:r>
              <a:rPr lang="hu-HU" b="1" dirty="0" smtClean="0">
                <a:solidFill>
                  <a:srgbClr val="0070C0"/>
                </a:solidFill>
              </a:rPr>
              <a:t>leplek</a:t>
            </a:r>
            <a:r>
              <a:rPr lang="hu-HU" dirty="0" smtClean="0"/>
              <a:t> számát.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0" y="0"/>
            <a:ext cx="208823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Monotype Corsiva" panose="03010101010201010101" pitchFamily="66" charset="0"/>
              </a:rPr>
              <a:t>Orchideák</a:t>
            </a:r>
          </a:p>
        </p:txBody>
      </p:sp>
      <p:pic>
        <p:nvPicPr>
          <p:cNvPr id="4098" name="Picture 2" descr="C:\Users\Illyés Zoltán\Desktop\Pali\Cymbidium-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426" y="1340768"/>
            <a:ext cx="2095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6732240" y="837292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3 egymáshoz hasonló külső lepel</a:t>
            </a:r>
            <a:endParaRPr lang="hu-HU" sz="11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cxnSp>
        <p:nvCxnSpPr>
          <p:cNvPr id="9" name="Egyenes összekötő nyíllal 8"/>
          <p:cNvCxnSpPr>
            <a:stCxn id="8" idx="2"/>
          </p:cNvCxnSpPr>
          <p:nvPr/>
        </p:nvCxnSpPr>
        <p:spPr>
          <a:xfrm>
            <a:off x="7668344" y="1098902"/>
            <a:ext cx="0" cy="601906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>
            <a:stCxn id="8" idx="2"/>
          </p:cNvCxnSpPr>
          <p:nvPr/>
        </p:nvCxnSpPr>
        <p:spPr>
          <a:xfrm flipH="1">
            <a:off x="7236296" y="1098902"/>
            <a:ext cx="432048" cy="117797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>
            <a:stCxn id="8" idx="2"/>
          </p:cNvCxnSpPr>
          <p:nvPr/>
        </p:nvCxnSpPr>
        <p:spPr>
          <a:xfrm>
            <a:off x="7668344" y="1098902"/>
            <a:ext cx="365956" cy="117797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/>
          <p:cNvSpPr txBox="1"/>
          <p:nvPr/>
        </p:nvSpPr>
        <p:spPr>
          <a:xfrm>
            <a:off x="6732240" y="3148342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2 egymáshoz hasonló</a:t>
            </a:r>
            <a:endParaRPr lang="hu-HU" sz="11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cxnSp>
        <p:nvCxnSpPr>
          <p:cNvPr id="23" name="Egyenes összekötő nyíllal 22"/>
          <p:cNvCxnSpPr>
            <a:stCxn id="4098" idx="2"/>
          </p:cNvCxnSpPr>
          <p:nvPr/>
        </p:nvCxnSpPr>
        <p:spPr>
          <a:xfrm flipV="1">
            <a:off x="7680176" y="2564904"/>
            <a:ext cx="0" cy="4903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>
            <a:stCxn id="4098" idx="2"/>
          </p:cNvCxnSpPr>
          <p:nvPr/>
        </p:nvCxnSpPr>
        <p:spPr>
          <a:xfrm flipH="1" flipV="1">
            <a:off x="7020272" y="1916832"/>
            <a:ext cx="659904" cy="1138436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>
            <a:stCxn id="4098" idx="2"/>
          </p:cNvCxnSpPr>
          <p:nvPr/>
        </p:nvCxnSpPr>
        <p:spPr>
          <a:xfrm flipV="1">
            <a:off x="7680176" y="1916832"/>
            <a:ext cx="708248" cy="1138436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Szövegdoboz 4100"/>
          <p:cNvSpPr txBox="1"/>
          <p:nvPr/>
        </p:nvSpPr>
        <p:spPr>
          <a:xfrm>
            <a:off x="3059713" y="544755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</a:t>
            </a:r>
            <a:r>
              <a:rPr lang="hu-HU" baseline="-25000" dirty="0" smtClean="0"/>
              <a:t>3+3</a:t>
            </a:r>
            <a:r>
              <a:rPr lang="hu-HU" dirty="0" smtClean="0"/>
              <a:t> A</a:t>
            </a:r>
            <a:r>
              <a:rPr lang="hu-HU" baseline="-25000" dirty="0"/>
              <a:t>1 v. 2</a:t>
            </a:r>
            <a:r>
              <a:rPr lang="hu-HU" dirty="0" smtClean="0"/>
              <a:t> G</a:t>
            </a:r>
            <a:r>
              <a:rPr lang="hu-HU" baseline="-25000" dirty="0"/>
              <a:t>(3)</a:t>
            </a:r>
          </a:p>
        </p:txBody>
      </p:sp>
      <p:sp>
        <p:nvSpPr>
          <p:cNvPr id="4103" name="Téglalap 4102"/>
          <p:cNvSpPr/>
          <p:nvPr/>
        </p:nvSpPr>
        <p:spPr>
          <a:xfrm>
            <a:off x="251520" y="5404574"/>
            <a:ext cx="1386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hu-HU" b="1" dirty="0" smtClean="0"/>
              <a:t>Virágképlet: </a:t>
            </a:r>
          </a:p>
        </p:txBody>
      </p:sp>
      <p:sp>
        <p:nvSpPr>
          <p:cNvPr id="40" name="Téglalap 39"/>
          <p:cNvSpPr/>
          <p:nvPr/>
        </p:nvSpPr>
        <p:spPr>
          <a:xfrm>
            <a:off x="2239260" y="6300028"/>
            <a:ext cx="1381019" cy="369332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just"/>
            <a:r>
              <a:rPr lang="hu-HU" dirty="0"/>
              <a:t>leplek száma</a:t>
            </a:r>
          </a:p>
        </p:txBody>
      </p:sp>
      <p:cxnSp>
        <p:nvCxnSpPr>
          <p:cNvPr id="41" name="Egyenes összekötő nyíllal 40"/>
          <p:cNvCxnSpPr>
            <a:stCxn id="40" idx="0"/>
          </p:cNvCxnSpPr>
          <p:nvPr/>
        </p:nvCxnSpPr>
        <p:spPr>
          <a:xfrm flipV="1">
            <a:off x="2929770" y="5816883"/>
            <a:ext cx="346086" cy="48314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nyíllal 43"/>
          <p:cNvCxnSpPr/>
          <p:nvPr/>
        </p:nvCxnSpPr>
        <p:spPr>
          <a:xfrm>
            <a:off x="3059831" y="5496321"/>
            <a:ext cx="1" cy="268293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églalap 50"/>
          <p:cNvSpPr/>
          <p:nvPr/>
        </p:nvSpPr>
        <p:spPr>
          <a:xfrm>
            <a:off x="251520" y="5908630"/>
            <a:ext cx="2363660" cy="369332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just"/>
            <a:r>
              <a:rPr lang="hu-HU" dirty="0" smtClean="0"/>
              <a:t>kétoldalian részarányos</a:t>
            </a:r>
          </a:p>
        </p:txBody>
      </p:sp>
      <p:cxnSp>
        <p:nvCxnSpPr>
          <p:cNvPr id="52" name="Egyenes összekötő nyíllal 51"/>
          <p:cNvCxnSpPr>
            <a:stCxn id="51" idx="3"/>
          </p:cNvCxnSpPr>
          <p:nvPr/>
        </p:nvCxnSpPr>
        <p:spPr>
          <a:xfrm flipV="1">
            <a:off x="2615180" y="5648031"/>
            <a:ext cx="406538" cy="44526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gyenes összekötő nyíllal 54"/>
          <p:cNvCxnSpPr>
            <a:stCxn id="58" idx="0"/>
          </p:cNvCxnSpPr>
          <p:nvPr/>
        </p:nvCxnSpPr>
        <p:spPr>
          <a:xfrm flipH="1" flipV="1">
            <a:off x="3779912" y="5816884"/>
            <a:ext cx="655243" cy="45178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églalap 57"/>
          <p:cNvSpPr/>
          <p:nvPr/>
        </p:nvSpPr>
        <p:spPr>
          <a:xfrm>
            <a:off x="3707904" y="6268670"/>
            <a:ext cx="1454501" cy="369332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just"/>
            <a:r>
              <a:rPr lang="hu-HU" dirty="0"/>
              <a:t>porzók száma</a:t>
            </a:r>
          </a:p>
        </p:txBody>
      </p:sp>
      <p:cxnSp>
        <p:nvCxnSpPr>
          <p:cNvPr id="60" name="Egyenes összekötő nyíllal 59"/>
          <p:cNvCxnSpPr>
            <a:stCxn id="61" idx="1"/>
          </p:cNvCxnSpPr>
          <p:nvPr/>
        </p:nvCxnSpPr>
        <p:spPr>
          <a:xfrm flipH="1" flipV="1">
            <a:off x="4435157" y="5764614"/>
            <a:ext cx="841682" cy="3193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églalap 60"/>
          <p:cNvSpPr/>
          <p:nvPr/>
        </p:nvSpPr>
        <p:spPr>
          <a:xfrm>
            <a:off x="5276839" y="5899338"/>
            <a:ext cx="1515992" cy="369332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just"/>
            <a:r>
              <a:rPr lang="hu-HU" dirty="0"/>
              <a:t>termők száma</a:t>
            </a:r>
          </a:p>
        </p:txBody>
      </p:sp>
      <p:sp>
        <p:nvSpPr>
          <p:cNvPr id="36" name="Téglalap 35"/>
          <p:cNvSpPr/>
          <p:nvPr/>
        </p:nvSpPr>
        <p:spPr>
          <a:xfrm>
            <a:off x="6795941" y="3284984"/>
            <a:ext cx="18085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1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és egy eltérő </a:t>
            </a:r>
            <a:r>
              <a:rPr lang="hu-HU" sz="11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(</a:t>
            </a:r>
            <a:r>
              <a:rPr lang="hu-HU" sz="1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mézajak</a:t>
            </a:r>
            <a:r>
              <a:rPr lang="hu-HU" sz="11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) </a:t>
            </a:r>
            <a:r>
              <a:rPr lang="hu-HU" sz="11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belső lepel</a:t>
            </a:r>
            <a:endParaRPr lang="hu-HU" sz="11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8" name="Szövegdoboz 37"/>
          <p:cNvSpPr txBox="1"/>
          <p:nvPr/>
        </p:nvSpPr>
        <p:spPr>
          <a:xfrm>
            <a:off x="6156176" y="5111"/>
            <a:ext cx="2987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pPr algn="r"/>
            <a:r>
              <a:rPr lang="hu-HU" dirty="0" smtClean="0"/>
              <a:t>Felépítésük</a:t>
            </a:r>
            <a:endParaRPr lang="hu-HU" dirty="0"/>
          </a:p>
        </p:txBody>
      </p:sp>
      <p:sp>
        <p:nvSpPr>
          <p:cNvPr id="39" name="Szövegdoboz 38"/>
          <p:cNvSpPr txBox="1"/>
          <p:nvPr/>
        </p:nvSpPr>
        <p:spPr>
          <a:xfrm>
            <a:off x="2843808" y="40466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Szerveik különlegességei</a:t>
            </a:r>
            <a:endParaRPr lang="hu-H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3350" y="3717032"/>
            <a:ext cx="2321302" cy="125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251520" y="3105835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/>
              <a:t>Termő és porzó részük összenőtt és egy úgynevezett </a:t>
            </a:r>
            <a:r>
              <a:rPr lang="hu-HU" b="1" dirty="0">
                <a:solidFill>
                  <a:srgbClr val="7030A0"/>
                </a:solidFill>
              </a:rPr>
              <a:t>ivaroszlop</a:t>
            </a:r>
            <a:r>
              <a:rPr lang="hu-HU" dirty="0"/>
              <a:t>ot alkot.</a:t>
            </a:r>
          </a:p>
        </p:txBody>
      </p:sp>
      <p:sp>
        <p:nvSpPr>
          <p:cNvPr id="5" name="Téglalap 4"/>
          <p:cNvSpPr/>
          <p:nvPr/>
        </p:nvSpPr>
        <p:spPr>
          <a:xfrm>
            <a:off x="251520" y="1988840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/>
              <a:t>Kétoldalian szimmetrikus virágaik vannak, középen egy </a:t>
            </a:r>
            <a:r>
              <a:rPr lang="hu-HU" dirty="0" smtClean="0"/>
              <a:t>eltérő alakú </a:t>
            </a:r>
            <a:r>
              <a:rPr lang="hu-HU" dirty="0"/>
              <a:t>és mintájú lepellel, amit </a:t>
            </a:r>
            <a:r>
              <a:rPr lang="hu-HU" b="1" dirty="0">
                <a:solidFill>
                  <a:srgbClr val="FF0000"/>
                </a:solidFill>
              </a:rPr>
              <a:t>mézajak</a:t>
            </a:r>
            <a:r>
              <a:rPr lang="hu-HU" dirty="0"/>
              <a:t>nak </a:t>
            </a:r>
            <a:r>
              <a:rPr lang="hu-HU" dirty="0" smtClean="0"/>
              <a:t>nevezünk.</a:t>
            </a:r>
          </a:p>
        </p:txBody>
      </p:sp>
      <p:sp>
        <p:nvSpPr>
          <p:cNvPr id="30" name="Szövegdoboz 29"/>
          <p:cNvSpPr txBox="1"/>
          <p:nvPr/>
        </p:nvSpPr>
        <p:spPr>
          <a:xfrm>
            <a:off x="-23040" y="3717032"/>
            <a:ext cx="1302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külső </a:t>
            </a:r>
            <a:r>
              <a:rPr lang="hu-HU" sz="1100" dirty="0">
                <a:solidFill>
                  <a:schemeClr val="tx2"/>
                </a:solidFill>
                <a:latin typeface="Monotype Corsiva" panose="03010101010201010101" pitchFamily="66" charset="0"/>
              </a:rPr>
              <a:t>é</a:t>
            </a:r>
            <a:r>
              <a:rPr lang="hu-HU" sz="11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s belső leplek</a:t>
            </a:r>
            <a:endParaRPr lang="hu-HU" sz="1100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cxnSp>
        <p:nvCxnSpPr>
          <p:cNvPr id="31" name="Egyenes összekötő nyíllal 30"/>
          <p:cNvCxnSpPr/>
          <p:nvPr/>
        </p:nvCxnSpPr>
        <p:spPr>
          <a:xfrm>
            <a:off x="1279020" y="3849822"/>
            <a:ext cx="556676" cy="366355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nyíllal 31"/>
          <p:cNvCxnSpPr/>
          <p:nvPr/>
        </p:nvCxnSpPr>
        <p:spPr>
          <a:xfrm>
            <a:off x="1279020" y="3849822"/>
            <a:ext cx="960240" cy="494128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32"/>
          <p:cNvCxnSpPr/>
          <p:nvPr/>
        </p:nvCxnSpPr>
        <p:spPr>
          <a:xfrm>
            <a:off x="1279020" y="3849822"/>
            <a:ext cx="628684" cy="130805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>
            <a:stCxn id="35" idx="3"/>
          </p:cNvCxnSpPr>
          <p:nvPr/>
        </p:nvCxnSpPr>
        <p:spPr>
          <a:xfrm>
            <a:off x="1188514" y="4432948"/>
            <a:ext cx="791198" cy="13080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églalap 34"/>
          <p:cNvSpPr/>
          <p:nvPr/>
        </p:nvSpPr>
        <p:spPr>
          <a:xfrm>
            <a:off x="593479" y="4302143"/>
            <a:ext cx="5950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1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mézajak</a:t>
            </a:r>
            <a:endParaRPr lang="hu-HU" sz="11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2" name="Téglalap 41"/>
          <p:cNvSpPr/>
          <p:nvPr/>
        </p:nvSpPr>
        <p:spPr>
          <a:xfrm>
            <a:off x="251520" y="2564904"/>
            <a:ext cx="6606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/>
              <a:t>A </a:t>
            </a:r>
            <a:r>
              <a:rPr lang="hu-HU" dirty="0">
                <a:solidFill>
                  <a:srgbClr val="FF0000"/>
                </a:solidFill>
              </a:rPr>
              <a:t>mézajak</a:t>
            </a:r>
            <a:r>
              <a:rPr lang="hu-HU" dirty="0"/>
              <a:t> töve vagy </a:t>
            </a:r>
            <a:r>
              <a:rPr lang="hu-HU" dirty="0" smtClean="0"/>
              <a:t>annak hátsó kinövése, a </a:t>
            </a:r>
            <a:r>
              <a:rPr lang="hu-HU" b="1" dirty="0" smtClean="0">
                <a:solidFill>
                  <a:srgbClr val="FF0000"/>
                </a:solidFill>
              </a:rPr>
              <a:t>sarkantyú</a:t>
            </a:r>
            <a:r>
              <a:rPr lang="hu-HU" dirty="0" smtClean="0"/>
              <a:t> </a:t>
            </a:r>
            <a:r>
              <a:rPr lang="hu-HU" dirty="0"/>
              <a:t>nektárt </a:t>
            </a:r>
            <a:r>
              <a:rPr lang="hu-HU" dirty="0" smtClean="0"/>
              <a:t>termel.</a:t>
            </a:r>
            <a:endParaRPr lang="hu-HU" dirty="0"/>
          </a:p>
        </p:txBody>
      </p:sp>
      <p:sp>
        <p:nvSpPr>
          <p:cNvPr id="56" name="Téglalap 55"/>
          <p:cNvSpPr/>
          <p:nvPr/>
        </p:nvSpPr>
        <p:spPr>
          <a:xfrm>
            <a:off x="5364088" y="4154300"/>
            <a:ext cx="16561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11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Ivaroszlop</a:t>
            </a:r>
          </a:p>
          <a:p>
            <a:pPr algn="r"/>
            <a:r>
              <a:rPr lang="hu-HU" sz="11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(összenőtt termő és porzók)</a:t>
            </a:r>
            <a:endParaRPr lang="hu-HU" sz="1100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9" name="Szövegdoboz 58"/>
          <p:cNvSpPr txBox="1"/>
          <p:nvPr/>
        </p:nvSpPr>
        <p:spPr>
          <a:xfrm>
            <a:off x="1547664" y="4970869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sarkvirág virága oldalról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193" y="3717032"/>
            <a:ext cx="968002" cy="145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Egyenes összekötő nyíllal 61"/>
          <p:cNvCxnSpPr>
            <a:stCxn id="63" idx="1"/>
          </p:cNvCxnSpPr>
          <p:nvPr/>
        </p:nvCxnSpPr>
        <p:spPr>
          <a:xfrm flipH="1">
            <a:off x="3275856" y="4031298"/>
            <a:ext cx="1092623" cy="12300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églalap 62"/>
          <p:cNvSpPr/>
          <p:nvPr/>
        </p:nvSpPr>
        <p:spPr>
          <a:xfrm>
            <a:off x="4368479" y="3900493"/>
            <a:ext cx="6848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1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sarkantyú</a:t>
            </a:r>
            <a:endParaRPr lang="hu-HU" sz="11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8" name="Bal oldali kapcsos zárójel 47"/>
          <p:cNvSpPr/>
          <p:nvPr/>
        </p:nvSpPr>
        <p:spPr>
          <a:xfrm>
            <a:off x="7020272" y="3915224"/>
            <a:ext cx="504055" cy="737912"/>
          </a:xfrm>
          <a:prstGeom prst="leftBrac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5" name="Szövegdoboz 64"/>
          <p:cNvSpPr txBox="1"/>
          <p:nvPr/>
        </p:nvSpPr>
        <p:spPr>
          <a:xfrm>
            <a:off x="6804248" y="5176637"/>
            <a:ext cx="1710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bangó virágának közepe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813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2" grpId="0"/>
      <p:bldP spid="4101" grpId="0"/>
      <p:bldP spid="4103" grpId="0"/>
      <p:bldP spid="40" grpId="0" animBg="1"/>
      <p:bldP spid="51" grpId="0" animBg="1"/>
      <p:bldP spid="58" grpId="0" animBg="1"/>
      <p:bldP spid="61" grpId="0" animBg="1"/>
      <p:bldP spid="36" grpId="0"/>
      <p:bldP spid="3" grpId="0"/>
      <p:bldP spid="5" grpId="0"/>
      <p:bldP spid="30" grpId="0"/>
      <p:bldP spid="35" grpId="0"/>
      <p:bldP spid="42" grpId="0"/>
      <p:bldP spid="56" grpId="0"/>
      <p:bldP spid="59" grpId="0"/>
      <p:bldP spid="63" grpId="0"/>
      <p:bldP spid="48" grpId="0" animBg="1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0"/>
            <a:ext cx="208823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Monotype Corsiva" panose="03010101010201010101" pitchFamily="66" charset="0"/>
              </a:rPr>
              <a:t>Orchideák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156176" y="5111"/>
            <a:ext cx="2987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pPr algn="r"/>
            <a:r>
              <a:rPr lang="hu-HU" dirty="0" smtClean="0"/>
              <a:t>Feladat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3543124" y="75821"/>
            <a:ext cx="174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I. Feladat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171808" y="646101"/>
            <a:ext cx="8972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dirty="0" smtClean="0"/>
              <a:t>Próbáld meg összepárosítani a virágok neveit és a virágképleteket a virágok fényképeivel!</a:t>
            </a:r>
            <a:endParaRPr lang="hu-HU" b="1" dirty="0"/>
          </a:p>
        </p:txBody>
      </p:sp>
      <p:sp>
        <p:nvSpPr>
          <p:cNvPr id="10" name="Téglalap 9"/>
          <p:cNvSpPr/>
          <p:nvPr/>
        </p:nvSpPr>
        <p:spPr>
          <a:xfrm>
            <a:off x="4184483" y="6518974"/>
            <a:ext cx="1707917" cy="338554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r>
              <a:rPr lang="hu-HU" sz="1600" dirty="0" smtClean="0"/>
              <a:t>P=leplek </a:t>
            </a:r>
            <a:r>
              <a:rPr lang="hu-HU" sz="1600" dirty="0"/>
              <a:t>száma</a:t>
            </a:r>
          </a:p>
        </p:txBody>
      </p:sp>
      <p:sp>
        <p:nvSpPr>
          <p:cNvPr id="11" name="Téglalap 10"/>
          <p:cNvSpPr/>
          <p:nvPr/>
        </p:nvSpPr>
        <p:spPr>
          <a:xfrm>
            <a:off x="107504" y="6182314"/>
            <a:ext cx="2222916" cy="338554"/>
          </a:xfrm>
          <a:prstGeom prst="rect">
            <a:avLst/>
          </a:prstGeom>
          <a:ln w="6350">
            <a:noFill/>
          </a:ln>
        </p:spPr>
        <p:txBody>
          <a:bodyPr wrap="none">
            <a:spAutoFit/>
          </a:bodyPr>
          <a:lstStyle/>
          <a:p>
            <a:pPr algn="just"/>
            <a:r>
              <a:rPr lang="hu-HU" sz="1600" dirty="0" smtClean="0"/>
              <a:t>=kétoldalian részarányos</a:t>
            </a:r>
          </a:p>
        </p:txBody>
      </p:sp>
      <p:sp>
        <p:nvSpPr>
          <p:cNvPr id="12" name="Téglalap 11"/>
          <p:cNvSpPr/>
          <p:nvPr/>
        </p:nvSpPr>
        <p:spPr>
          <a:xfrm>
            <a:off x="5892400" y="6511344"/>
            <a:ext cx="1535933" cy="338554"/>
          </a:xfrm>
          <a:prstGeom prst="rect">
            <a:avLst/>
          </a:prstGeom>
          <a:ln w="6350">
            <a:noFill/>
          </a:ln>
        </p:spPr>
        <p:txBody>
          <a:bodyPr wrap="none">
            <a:spAutoFit/>
          </a:bodyPr>
          <a:lstStyle/>
          <a:p>
            <a:r>
              <a:rPr lang="hu-HU" sz="1600" dirty="0" smtClean="0"/>
              <a:t>A=porzók </a:t>
            </a:r>
            <a:r>
              <a:rPr lang="hu-HU" sz="1600" dirty="0"/>
              <a:t>száma</a:t>
            </a:r>
          </a:p>
        </p:txBody>
      </p:sp>
      <p:sp>
        <p:nvSpPr>
          <p:cNvPr id="13" name="Téglalap 12"/>
          <p:cNvSpPr/>
          <p:nvPr/>
        </p:nvSpPr>
        <p:spPr>
          <a:xfrm>
            <a:off x="7428333" y="6516538"/>
            <a:ext cx="1586332" cy="338554"/>
          </a:xfrm>
          <a:prstGeom prst="rect">
            <a:avLst/>
          </a:prstGeom>
          <a:ln w="6350">
            <a:noFill/>
          </a:ln>
        </p:spPr>
        <p:txBody>
          <a:bodyPr wrap="none">
            <a:spAutoFit/>
          </a:bodyPr>
          <a:lstStyle/>
          <a:p>
            <a:r>
              <a:rPr lang="hu-HU" sz="1600" dirty="0" smtClean="0"/>
              <a:t>G=termők </a:t>
            </a:r>
            <a:r>
              <a:rPr lang="hu-HU" sz="1600" dirty="0"/>
              <a:t>száma</a:t>
            </a:r>
          </a:p>
        </p:txBody>
      </p:sp>
      <p:sp>
        <p:nvSpPr>
          <p:cNvPr id="14" name="Téglalap 13"/>
          <p:cNvSpPr/>
          <p:nvPr/>
        </p:nvSpPr>
        <p:spPr>
          <a:xfrm>
            <a:off x="2096251" y="6511344"/>
            <a:ext cx="2088232" cy="338554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r>
              <a:rPr lang="hu-HU" sz="1600" dirty="0" smtClean="0"/>
              <a:t>C=sziromlevelek száma</a:t>
            </a:r>
            <a:endParaRPr lang="hu-HU" sz="1600" dirty="0"/>
          </a:p>
        </p:txBody>
      </p:sp>
      <p:sp>
        <p:nvSpPr>
          <p:cNvPr id="15" name="Téglalap 14"/>
          <p:cNvSpPr/>
          <p:nvPr/>
        </p:nvSpPr>
        <p:spPr>
          <a:xfrm>
            <a:off x="-16237" y="6511344"/>
            <a:ext cx="2104469" cy="338554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r>
              <a:rPr lang="hu-HU" sz="1600" dirty="0" smtClean="0"/>
              <a:t>K=csészelevelek száma</a:t>
            </a:r>
            <a:endParaRPr lang="hu-HU" sz="1600" dirty="0"/>
          </a:p>
        </p:txBody>
      </p:sp>
      <p:cxnSp>
        <p:nvCxnSpPr>
          <p:cNvPr id="16" name="Egyenes összekötő nyíllal 15"/>
          <p:cNvCxnSpPr/>
          <p:nvPr/>
        </p:nvCxnSpPr>
        <p:spPr>
          <a:xfrm>
            <a:off x="153222" y="6185043"/>
            <a:ext cx="1" cy="268293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Csoportba foglalás 19"/>
          <p:cNvGrpSpPr/>
          <p:nvPr/>
        </p:nvGrpSpPr>
        <p:grpSpPr>
          <a:xfrm>
            <a:off x="2845221" y="6207695"/>
            <a:ext cx="2446859" cy="461665"/>
            <a:chOff x="2361238" y="6093296"/>
            <a:chExt cx="2446859" cy="461665"/>
          </a:xfrm>
        </p:grpSpPr>
        <p:sp>
          <p:nvSpPr>
            <p:cNvPr id="17" name="Téglalap 16"/>
            <p:cNvSpPr/>
            <p:nvPr/>
          </p:nvSpPr>
          <p:spPr>
            <a:xfrm>
              <a:off x="2545042" y="6093296"/>
              <a:ext cx="2263055" cy="338554"/>
            </a:xfrm>
            <a:prstGeom prst="rect">
              <a:avLst/>
            </a:prstGeom>
            <a:ln w="6350">
              <a:noFill/>
            </a:ln>
          </p:spPr>
          <p:txBody>
            <a:bodyPr wrap="none">
              <a:spAutoFit/>
            </a:bodyPr>
            <a:lstStyle/>
            <a:p>
              <a:pPr algn="just"/>
              <a:r>
                <a:rPr lang="hu-HU" sz="1600" dirty="0" smtClean="0"/>
                <a:t>=sugarasan szimmetrikus</a:t>
              </a:r>
            </a:p>
          </p:txBody>
        </p:sp>
        <p:sp>
          <p:nvSpPr>
            <p:cNvPr id="18" name="Téglalap 17"/>
            <p:cNvSpPr/>
            <p:nvPr/>
          </p:nvSpPr>
          <p:spPr>
            <a:xfrm>
              <a:off x="2361238" y="6093296"/>
              <a:ext cx="3385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2400" dirty="0"/>
                <a:t>*</a:t>
              </a:r>
            </a:p>
          </p:txBody>
        </p:sp>
      </p:grpSp>
      <p:sp>
        <p:nvSpPr>
          <p:cNvPr id="19" name="Téglalap 18"/>
          <p:cNvSpPr/>
          <p:nvPr/>
        </p:nvSpPr>
        <p:spPr>
          <a:xfrm>
            <a:off x="5618957" y="6186790"/>
            <a:ext cx="3417539" cy="338554"/>
          </a:xfrm>
          <a:prstGeom prst="rect">
            <a:avLst/>
          </a:prstGeom>
          <a:ln w="6350">
            <a:noFill/>
          </a:ln>
        </p:spPr>
        <p:txBody>
          <a:bodyPr wrap="none">
            <a:spAutoFit/>
          </a:bodyPr>
          <a:lstStyle/>
          <a:p>
            <a:pPr algn="just"/>
            <a:r>
              <a:rPr lang="hu-HU" sz="1600" dirty="0" smtClean="0"/>
              <a:t>( )=összeforrt szirom, lepel, vagy termő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7650088" y="1488158"/>
            <a:ext cx="1026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orchidea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grpSp>
        <p:nvGrpSpPr>
          <p:cNvPr id="2060" name="Csoportba foglalás 2059"/>
          <p:cNvGrpSpPr/>
          <p:nvPr/>
        </p:nvGrpSpPr>
        <p:grpSpPr>
          <a:xfrm>
            <a:off x="620948" y="5558749"/>
            <a:ext cx="1404664" cy="369332"/>
            <a:chOff x="683568" y="4852324"/>
            <a:chExt cx="1404664" cy="369332"/>
          </a:xfrm>
        </p:grpSpPr>
        <p:sp>
          <p:nvSpPr>
            <p:cNvPr id="23" name="Szövegdoboz 22"/>
            <p:cNvSpPr txBox="1"/>
            <p:nvPr/>
          </p:nvSpPr>
          <p:spPr>
            <a:xfrm>
              <a:off x="683568" y="4852324"/>
              <a:ext cx="1404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/>
                <a:t>P</a:t>
              </a:r>
              <a:r>
                <a:rPr lang="hu-HU" baseline="-25000" dirty="0" smtClean="0"/>
                <a:t>3+3</a:t>
              </a:r>
              <a:r>
                <a:rPr lang="hu-HU" dirty="0" smtClean="0"/>
                <a:t> A</a:t>
              </a:r>
              <a:r>
                <a:rPr lang="hu-HU" baseline="-25000" dirty="0"/>
                <a:t>1 v. 2</a:t>
              </a:r>
              <a:r>
                <a:rPr lang="hu-HU" dirty="0" smtClean="0"/>
                <a:t> G</a:t>
              </a:r>
              <a:r>
                <a:rPr lang="hu-HU" baseline="-25000" dirty="0"/>
                <a:t>(3)</a:t>
              </a:r>
            </a:p>
          </p:txBody>
        </p:sp>
        <p:cxnSp>
          <p:nvCxnSpPr>
            <p:cNvPr id="24" name="Egyenes összekötő nyíllal 23"/>
            <p:cNvCxnSpPr/>
            <p:nvPr/>
          </p:nvCxnSpPr>
          <p:spPr>
            <a:xfrm>
              <a:off x="707356" y="4943956"/>
              <a:ext cx="2" cy="26829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6" name="Csoportba foglalás 2055"/>
          <p:cNvGrpSpPr/>
          <p:nvPr/>
        </p:nvGrpSpPr>
        <p:grpSpPr>
          <a:xfrm>
            <a:off x="5109971" y="5501975"/>
            <a:ext cx="1837815" cy="486022"/>
            <a:chOff x="6681718" y="5247234"/>
            <a:chExt cx="1837815" cy="486022"/>
          </a:xfrm>
        </p:grpSpPr>
        <p:sp>
          <p:nvSpPr>
            <p:cNvPr id="6" name="Szövegdoboz 5"/>
            <p:cNvSpPr txBox="1"/>
            <p:nvPr/>
          </p:nvSpPr>
          <p:spPr>
            <a:xfrm>
              <a:off x="6852444" y="5247234"/>
              <a:ext cx="16670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/>
                <a:t>K</a:t>
              </a:r>
              <a:r>
                <a:rPr lang="hu-HU" baseline="-25000" dirty="0" smtClean="0"/>
                <a:t>5</a:t>
              </a:r>
              <a:r>
                <a:rPr lang="hu-HU" dirty="0" smtClean="0"/>
                <a:t> C</a:t>
              </a:r>
              <a:r>
                <a:rPr lang="hu-HU" baseline="-25000" dirty="0" smtClean="0"/>
                <a:t>5</a:t>
              </a:r>
              <a:r>
                <a:rPr lang="hu-HU" dirty="0" smtClean="0"/>
                <a:t> A</a:t>
              </a:r>
              <a:r>
                <a:rPr lang="hu-HU" baseline="-25000" dirty="0" smtClean="0"/>
                <a:t>10+5+</a:t>
              </a:r>
              <a:r>
                <a:rPr lang="hu-HU" baseline="-25000" dirty="0" err="1" smtClean="0"/>
                <a:t>5</a:t>
              </a:r>
              <a:r>
                <a:rPr lang="hu-HU" dirty="0" smtClean="0"/>
                <a:t> G</a:t>
              </a:r>
              <a:r>
                <a:rPr lang="hu-HU" baseline="-25000" dirty="0" smtClean="0"/>
                <a:t>(5)</a:t>
              </a:r>
              <a:endParaRPr lang="hu-HU" baseline="-25000" dirty="0"/>
            </a:p>
          </p:txBody>
        </p:sp>
        <p:sp>
          <p:nvSpPr>
            <p:cNvPr id="29" name="Téglalap 28"/>
            <p:cNvSpPr/>
            <p:nvPr/>
          </p:nvSpPr>
          <p:spPr>
            <a:xfrm>
              <a:off x="6681718" y="5271591"/>
              <a:ext cx="3385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2400" dirty="0"/>
                <a:t>*</a:t>
              </a:r>
            </a:p>
          </p:txBody>
        </p:sp>
      </p:grpSp>
      <p:pic>
        <p:nvPicPr>
          <p:cNvPr id="2051" name="Picture 3" descr="D:\egyeni-vallalkozas-2011\2015_10_tananyagfejlesztes\Apple_blossoms2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8" r="649"/>
          <a:stretch/>
        </p:blipFill>
        <p:spPr bwMode="auto">
          <a:xfrm>
            <a:off x="5076280" y="2727469"/>
            <a:ext cx="2016000" cy="184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zövegdoboz 31"/>
          <p:cNvSpPr txBox="1"/>
          <p:nvPr/>
        </p:nvSpPr>
        <p:spPr>
          <a:xfrm>
            <a:off x="514291" y="1488159"/>
            <a:ext cx="1026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alma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cxnSp>
        <p:nvCxnSpPr>
          <p:cNvPr id="31" name="Egyenes összekötő 30"/>
          <p:cNvCxnSpPr/>
          <p:nvPr/>
        </p:nvCxnSpPr>
        <p:spPr>
          <a:xfrm>
            <a:off x="-16237" y="6165304"/>
            <a:ext cx="91602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D:\egyeni-vallalkozas-2011\2015_10_tananyagfejlesztes\pompás tulipá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" r="8067"/>
          <a:stretch/>
        </p:blipFill>
        <p:spPr bwMode="auto">
          <a:xfrm>
            <a:off x="215752" y="2727467"/>
            <a:ext cx="21240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zövegdoboz 35"/>
          <p:cNvSpPr txBox="1"/>
          <p:nvPr/>
        </p:nvSpPr>
        <p:spPr>
          <a:xfrm>
            <a:off x="2969568" y="1484785"/>
            <a:ext cx="1026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tulipán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grpSp>
        <p:nvGrpSpPr>
          <p:cNvPr id="2049" name="Csoportba foglalás 2048"/>
          <p:cNvGrpSpPr/>
          <p:nvPr/>
        </p:nvGrpSpPr>
        <p:grpSpPr>
          <a:xfrm>
            <a:off x="7312918" y="5501975"/>
            <a:ext cx="1681445" cy="462562"/>
            <a:chOff x="514291" y="5219908"/>
            <a:chExt cx="1681445" cy="462562"/>
          </a:xfrm>
        </p:grpSpPr>
        <p:sp>
          <p:nvSpPr>
            <p:cNvPr id="27" name="Szövegdoboz 26"/>
            <p:cNvSpPr txBox="1"/>
            <p:nvPr/>
          </p:nvSpPr>
          <p:spPr>
            <a:xfrm>
              <a:off x="683568" y="5219908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/>
                <a:t>P</a:t>
              </a:r>
              <a:r>
                <a:rPr lang="hu-HU" baseline="-25000" dirty="0" smtClean="0"/>
                <a:t>3+3</a:t>
              </a:r>
              <a:r>
                <a:rPr lang="hu-HU" dirty="0" smtClean="0"/>
                <a:t> A</a:t>
              </a:r>
              <a:r>
                <a:rPr lang="hu-HU" baseline="-25000" dirty="0" smtClean="0"/>
                <a:t>3+3</a:t>
              </a:r>
              <a:r>
                <a:rPr lang="hu-HU" dirty="0" smtClean="0"/>
                <a:t> G</a:t>
              </a:r>
              <a:r>
                <a:rPr lang="hu-HU" baseline="-25000" dirty="0"/>
                <a:t>(3)</a:t>
              </a:r>
            </a:p>
          </p:txBody>
        </p:sp>
        <p:sp>
          <p:nvSpPr>
            <p:cNvPr id="37" name="Téglalap 36"/>
            <p:cNvSpPr/>
            <p:nvPr/>
          </p:nvSpPr>
          <p:spPr>
            <a:xfrm>
              <a:off x="514291" y="5220805"/>
              <a:ext cx="3385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2400" dirty="0"/>
                <a:t>*</a:t>
              </a:r>
            </a:p>
          </p:txBody>
        </p:sp>
      </p:grpSp>
      <p:pic>
        <p:nvPicPr>
          <p:cNvPr id="2053" name="Picture 5" descr="D:\egyeni-vallalkozas-2011\2015_10_tananyagfejlesztes\Orchid_Phalaenopsis_hybrid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 r="7885"/>
          <a:stretch/>
        </p:blipFill>
        <p:spPr bwMode="auto">
          <a:xfrm>
            <a:off x="2664016" y="2727468"/>
            <a:ext cx="20520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egyeni-vallalkozas-2011\2015_10_tananyagfejlesztes\petunia_axillari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416" y="2727467"/>
            <a:ext cx="1579073" cy="184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zövegdoboz 39"/>
          <p:cNvSpPr txBox="1"/>
          <p:nvPr/>
        </p:nvSpPr>
        <p:spPr>
          <a:xfrm>
            <a:off x="5417840" y="1484784"/>
            <a:ext cx="1026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smtClean="0">
                <a:latin typeface="Monotype Corsiva" panose="03010101010201010101" pitchFamily="66" charset="0"/>
              </a:rPr>
              <a:t>petúnia</a:t>
            </a:r>
            <a:endParaRPr lang="hu-HU" sz="1400" i="1" dirty="0">
              <a:latin typeface="Monotype Corsiva" panose="03010101010201010101" pitchFamily="66" charset="0"/>
            </a:endParaRPr>
          </a:p>
        </p:txBody>
      </p:sp>
      <p:grpSp>
        <p:nvGrpSpPr>
          <p:cNvPr id="2058" name="Csoportba foglalás 2057"/>
          <p:cNvGrpSpPr/>
          <p:nvPr/>
        </p:nvGrpSpPr>
        <p:grpSpPr>
          <a:xfrm>
            <a:off x="3051713" y="5526332"/>
            <a:ext cx="1522381" cy="784228"/>
            <a:chOff x="4560514" y="5297753"/>
            <a:chExt cx="1522381" cy="753152"/>
          </a:xfrm>
        </p:grpSpPr>
        <p:grpSp>
          <p:nvGrpSpPr>
            <p:cNvPr id="2055" name="Csoportba foglalás 2054"/>
            <p:cNvGrpSpPr/>
            <p:nvPr/>
          </p:nvGrpSpPr>
          <p:grpSpPr>
            <a:xfrm>
              <a:off x="4560515" y="5297753"/>
              <a:ext cx="1522380" cy="369332"/>
              <a:chOff x="4560515" y="5297753"/>
              <a:chExt cx="1522380" cy="369332"/>
            </a:xfrm>
          </p:grpSpPr>
          <p:sp>
            <p:nvSpPr>
              <p:cNvPr id="25" name="Szövegdoboz 24"/>
              <p:cNvSpPr txBox="1"/>
              <p:nvPr/>
            </p:nvSpPr>
            <p:spPr>
              <a:xfrm>
                <a:off x="4570727" y="5297753"/>
                <a:ext cx="15121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 smtClean="0"/>
                  <a:t>K</a:t>
                </a:r>
                <a:r>
                  <a:rPr lang="hu-HU" baseline="-25000" dirty="0" smtClean="0"/>
                  <a:t>5</a:t>
                </a:r>
                <a:r>
                  <a:rPr lang="hu-HU" dirty="0"/>
                  <a:t> </a:t>
                </a:r>
                <a:r>
                  <a:rPr lang="hu-HU" dirty="0" smtClean="0"/>
                  <a:t>C</a:t>
                </a:r>
                <a:r>
                  <a:rPr lang="hu-HU" baseline="-25000" dirty="0" smtClean="0"/>
                  <a:t>(5)</a:t>
                </a:r>
                <a:r>
                  <a:rPr lang="hu-HU" dirty="0" smtClean="0"/>
                  <a:t> A</a:t>
                </a:r>
                <a:r>
                  <a:rPr lang="hu-HU" baseline="-25000" dirty="0" smtClean="0"/>
                  <a:t>5</a:t>
                </a:r>
                <a:r>
                  <a:rPr lang="hu-HU" dirty="0" smtClean="0"/>
                  <a:t> G</a:t>
                </a:r>
                <a:r>
                  <a:rPr lang="hu-HU" baseline="-25000" dirty="0" smtClean="0"/>
                  <a:t>(2)</a:t>
                </a:r>
                <a:endParaRPr lang="hu-HU" baseline="-25000" dirty="0"/>
              </a:p>
            </p:txBody>
          </p:sp>
          <p:cxnSp>
            <p:nvCxnSpPr>
              <p:cNvPr id="26" name="Egyenes összekötő nyíllal 25"/>
              <p:cNvCxnSpPr/>
              <p:nvPr/>
            </p:nvCxnSpPr>
            <p:spPr>
              <a:xfrm>
                <a:off x="4560515" y="5328885"/>
                <a:ext cx="1" cy="26829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7" name="Csoportba foglalás 2056"/>
            <p:cNvGrpSpPr/>
            <p:nvPr/>
          </p:nvGrpSpPr>
          <p:grpSpPr>
            <a:xfrm>
              <a:off x="4560514" y="5589240"/>
              <a:ext cx="1154361" cy="461665"/>
              <a:chOff x="4560514" y="5589240"/>
              <a:chExt cx="1154361" cy="461665"/>
            </a:xfrm>
          </p:grpSpPr>
          <p:sp>
            <p:nvSpPr>
              <p:cNvPr id="45" name="Szövegdoboz 44"/>
              <p:cNvSpPr txBox="1"/>
              <p:nvPr/>
            </p:nvSpPr>
            <p:spPr>
              <a:xfrm>
                <a:off x="4560514" y="5623359"/>
                <a:ext cx="11543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dirty="0"/>
                  <a:t>(látszólag     )</a:t>
                </a:r>
              </a:p>
            </p:txBody>
          </p:sp>
          <p:sp>
            <p:nvSpPr>
              <p:cNvPr id="46" name="Téglalap 45"/>
              <p:cNvSpPr/>
              <p:nvPr/>
            </p:nvSpPr>
            <p:spPr>
              <a:xfrm>
                <a:off x="5292080" y="5589240"/>
                <a:ext cx="3385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hu-HU" sz="2400" dirty="0"/>
                  <a:t>*</a:t>
                </a:r>
              </a:p>
            </p:txBody>
          </p:sp>
        </p:grpSp>
      </p:grpSp>
      <p:sp>
        <p:nvSpPr>
          <p:cNvPr id="51" name="Szövegdoboz 50"/>
          <p:cNvSpPr txBox="1"/>
          <p:nvPr/>
        </p:nvSpPr>
        <p:spPr>
          <a:xfrm>
            <a:off x="3543124" y="1015433"/>
            <a:ext cx="174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Megoldás</a:t>
            </a:r>
            <a:endParaRPr lang="hu-HU" b="1" dirty="0"/>
          </a:p>
        </p:txBody>
      </p:sp>
      <p:cxnSp>
        <p:nvCxnSpPr>
          <p:cNvPr id="2062" name="Egyenes összekötő nyíllal 2061"/>
          <p:cNvCxnSpPr>
            <a:stCxn id="21" idx="2"/>
            <a:endCxn id="2053" idx="0"/>
          </p:cNvCxnSpPr>
          <p:nvPr/>
        </p:nvCxnSpPr>
        <p:spPr>
          <a:xfrm flipH="1">
            <a:off x="3690016" y="1795935"/>
            <a:ext cx="4473256" cy="93153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gyenes összekötő nyíllal 53"/>
          <p:cNvCxnSpPr>
            <a:endCxn id="23" idx="0"/>
          </p:cNvCxnSpPr>
          <p:nvPr/>
        </p:nvCxnSpPr>
        <p:spPr>
          <a:xfrm flipH="1">
            <a:off x="1323280" y="4575320"/>
            <a:ext cx="2366736" cy="98342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gyenes összekötő nyíllal 57"/>
          <p:cNvCxnSpPr>
            <a:stCxn id="32" idx="2"/>
            <a:endCxn id="2051" idx="0"/>
          </p:cNvCxnSpPr>
          <p:nvPr/>
        </p:nvCxnSpPr>
        <p:spPr>
          <a:xfrm>
            <a:off x="1027475" y="1795936"/>
            <a:ext cx="5056805" cy="93153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nyíllal 62"/>
          <p:cNvCxnSpPr>
            <a:stCxn id="2051" idx="2"/>
            <a:endCxn id="6" idx="0"/>
          </p:cNvCxnSpPr>
          <p:nvPr/>
        </p:nvCxnSpPr>
        <p:spPr>
          <a:xfrm>
            <a:off x="6084280" y="4575318"/>
            <a:ext cx="29962" cy="9266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gyenes összekötő nyíllal 65"/>
          <p:cNvCxnSpPr>
            <a:stCxn id="36" idx="2"/>
            <a:endCxn id="2052" idx="0"/>
          </p:cNvCxnSpPr>
          <p:nvPr/>
        </p:nvCxnSpPr>
        <p:spPr>
          <a:xfrm flipH="1">
            <a:off x="1277752" y="1792562"/>
            <a:ext cx="2205000" cy="93490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gyenes összekötő nyíllal 68"/>
          <p:cNvCxnSpPr>
            <a:stCxn id="2052" idx="2"/>
            <a:endCxn id="27" idx="0"/>
          </p:cNvCxnSpPr>
          <p:nvPr/>
        </p:nvCxnSpPr>
        <p:spPr>
          <a:xfrm>
            <a:off x="1277752" y="4575317"/>
            <a:ext cx="6960527" cy="92665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gyenes összekötő nyíllal 71"/>
          <p:cNvCxnSpPr>
            <a:stCxn id="40" idx="2"/>
            <a:endCxn id="2054" idx="0"/>
          </p:cNvCxnSpPr>
          <p:nvPr/>
        </p:nvCxnSpPr>
        <p:spPr>
          <a:xfrm>
            <a:off x="5931024" y="1792561"/>
            <a:ext cx="2243929" cy="93490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gyenes összekötő nyíllal 74"/>
          <p:cNvCxnSpPr>
            <a:stCxn id="2054" idx="2"/>
            <a:endCxn id="25" idx="0"/>
          </p:cNvCxnSpPr>
          <p:nvPr/>
        </p:nvCxnSpPr>
        <p:spPr>
          <a:xfrm flipH="1">
            <a:off x="3818010" y="4575319"/>
            <a:ext cx="4356943" cy="95101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218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1" grpId="0"/>
      <p:bldP spid="32" grpId="0"/>
      <p:bldP spid="36" grpId="0"/>
      <p:bldP spid="40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0"/>
            <a:ext cx="208823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Monotype Corsiva" panose="03010101010201010101" pitchFamily="66" charset="0"/>
              </a:rPr>
              <a:t>Orchideák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156176" y="5111"/>
            <a:ext cx="2987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latin typeface="Monotype Corsiva" panose="03010101010201010101" pitchFamily="66" charset="0"/>
              </a:defRPr>
            </a:lvl1pPr>
          </a:lstStyle>
          <a:p>
            <a:pPr algn="r"/>
            <a:r>
              <a:rPr lang="hu-HU" dirty="0" smtClean="0"/>
              <a:t>Felépítésük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2843808" y="40466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Szerveik különlegességei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272505" y="2492896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/>
              <a:t>Az egyik orchidea termését fűszerként használjuk!</a:t>
            </a:r>
            <a:endParaRPr lang="hu-HU" b="1" u="sng" dirty="0" smtClean="0"/>
          </a:p>
        </p:txBody>
      </p:sp>
      <p:sp>
        <p:nvSpPr>
          <p:cNvPr id="6" name="Szövegdoboz 5"/>
          <p:cNvSpPr txBox="1"/>
          <p:nvPr/>
        </p:nvSpPr>
        <p:spPr>
          <a:xfrm>
            <a:off x="251520" y="119675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u="sng" dirty="0" smtClean="0"/>
              <a:t>Termés:</a:t>
            </a:r>
          </a:p>
          <a:p>
            <a:pPr algn="just"/>
            <a:r>
              <a:rPr lang="hu-HU" dirty="0" smtClean="0"/>
              <a:t>A virág leplei alatt fejlődik a háromrekeszű toktermés, benne több ezer apró maggal.</a:t>
            </a:r>
            <a:endParaRPr lang="hu-HU" b="1" u="sng" dirty="0" smtClean="0"/>
          </a:p>
        </p:txBody>
      </p:sp>
      <p:grpSp>
        <p:nvGrpSpPr>
          <p:cNvPr id="7" name="Csoportba foglalás 6"/>
          <p:cNvGrpSpPr/>
          <p:nvPr/>
        </p:nvGrpSpPr>
        <p:grpSpPr>
          <a:xfrm>
            <a:off x="6632426" y="836712"/>
            <a:ext cx="2346539" cy="1562472"/>
            <a:chOff x="6632426" y="5157192"/>
            <a:chExt cx="2346539" cy="1562472"/>
          </a:xfrm>
        </p:grpSpPr>
        <p:pic>
          <p:nvPicPr>
            <p:cNvPr id="8" name="Picture 3" descr="C:\Users\Illyés Zoltán\Desktop\Pali\orchidea-toktermes_BB20090405_S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2426" y="5185559"/>
              <a:ext cx="2207939" cy="1534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zövegdoboz 8"/>
            <p:cNvSpPr txBox="1"/>
            <p:nvPr/>
          </p:nvSpPr>
          <p:spPr>
            <a:xfrm>
              <a:off x="7016315" y="5157192"/>
              <a:ext cx="43600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100" dirty="0" smtClean="0">
                  <a:latin typeface="Monotype Corsiva" panose="03010101010201010101" pitchFamily="66" charset="0"/>
                </a:rPr>
                <a:t>szár</a:t>
              </a:r>
              <a:endParaRPr lang="hu-HU" sz="1100" dirty="0">
                <a:latin typeface="Monotype Corsiva" panose="03010101010201010101" pitchFamily="66" charset="0"/>
              </a:endParaRPr>
            </a:p>
          </p:txBody>
        </p:sp>
        <p:cxnSp>
          <p:nvCxnSpPr>
            <p:cNvPr id="10" name="Egyenes összekötő nyíllal 9"/>
            <p:cNvCxnSpPr>
              <a:stCxn id="9" idx="2"/>
            </p:cNvCxnSpPr>
            <p:nvPr/>
          </p:nvCxnSpPr>
          <p:spPr>
            <a:xfrm flipH="1">
              <a:off x="6855718" y="5418802"/>
              <a:ext cx="378600" cy="4132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zövegdoboz 10"/>
            <p:cNvSpPr txBox="1"/>
            <p:nvPr/>
          </p:nvSpPr>
          <p:spPr>
            <a:xfrm>
              <a:off x="7357796" y="5157192"/>
              <a:ext cx="814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100" dirty="0" smtClean="0">
                  <a:latin typeface="Monotype Corsiva" panose="03010101010201010101" pitchFamily="66" charset="0"/>
                </a:rPr>
                <a:t>toktermés</a:t>
              </a:r>
              <a:endParaRPr lang="hu-HU" sz="1100" dirty="0">
                <a:latin typeface="Monotype Corsiva" panose="03010101010201010101" pitchFamily="66" charset="0"/>
              </a:endParaRPr>
            </a:p>
          </p:txBody>
        </p:sp>
        <p:cxnSp>
          <p:nvCxnSpPr>
            <p:cNvPr id="12" name="Egyenes összekötő nyíllal 11"/>
            <p:cNvCxnSpPr>
              <a:stCxn id="11" idx="2"/>
            </p:cNvCxnSpPr>
            <p:nvPr/>
          </p:nvCxnSpPr>
          <p:spPr>
            <a:xfrm flipH="1">
              <a:off x="7736395" y="5418802"/>
              <a:ext cx="28703" cy="3458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zövegdoboz 12"/>
            <p:cNvSpPr txBox="1"/>
            <p:nvPr/>
          </p:nvSpPr>
          <p:spPr>
            <a:xfrm>
              <a:off x="8164361" y="5157192"/>
              <a:ext cx="81460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100" dirty="0" smtClean="0">
                  <a:latin typeface="Monotype Corsiva" panose="03010101010201010101" pitchFamily="66" charset="0"/>
                </a:rPr>
                <a:t>elszáradt virág</a:t>
              </a:r>
              <a:endParaRPr lang="hu-HU" sz="1100" dirty="0">
                <a:latin typeface="Monotype Corsiva" panose="03010101010201010101" pitchFamily="66" charset="0"/>
              </a:endParaRPr>
            </a:p>
          </p:txBody>
        </p:sp>
        <p:cxnSp>
          <p:nvCxnSpPr>
            <p:cNvPr id="14" name="Egyenes összekötő nyíllal 13"/>
            <p:cNvCxnSpPr>
              <a:stCxn id="13" idx="2"/>
            </p:cNvCxnSpPr>
            <p:nvPr/>
          </p:nvCxnSpPr>
          <p:spPr>
            <a:xfrm flipH="1">
              <a:off x="8542961" y="5588079"/>
              <a:ext cx="28702" cy="17653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zövegdoboz 14"/>
          <p:cNvSpPr txBox="1"/>
          <p:nvPr/>
        </p:nvSpPr>
        <p:spPr>
          <a:xfrm>
            <a:off x="286991" y="2862228"/>
            <a:ext cx="41409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/>
              <a:t>Ez a vanília!</a:t>
            </a:r>
          </a:p>
          <a:p>
            <a:pPr algn="just"/>
            <a:endParaRPr lang="hu-HU" dirty="0"/>
          </a:p>
          <a:p>
            <a:pPr algn="just"/>
            <a:r>
              <a:rPr lang="hu-HU" dirty="0" smtClean="0"/>
              <a:t>Eredeti élőhelye Mexikó, de manapság minden trópusi területen termesztik. Fűszerként a növény 10-20 cm hosszú toktermését használjuk.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894071"/>
            <a:ext cx="4644008" cy="396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ia számának hely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D8126-543A-46CF-8ACA-7DA5967118B8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524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1956</TotalTime>
  <Words>2747</Words>
  <Application>Microsoft Office PowerPoint</Application>
  <PresentationFormat>Diavetítés a képernyőre (4:3 oldalarány)</PresentationFormat>
  <Paragraphs>417</Paragraphs>
  <Slides>27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2" baseType="lpstr">
      <vt:lpstr>Arial</vt:lpstr>
      <vt:lpstr>Calibri</vt:lpstr>
      <vt:lpstr>Monotype Corsiva</vt:lpstr>
      <vt:lpstr>Wingdings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Mindszenty Általános Iskola, Gimnázium és Kollégium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Illyés Zoltán</dc:creator>
  <cp:lastModifiedBy>Dobszay Márton</cp:lastModifiedBy>
  <cp:revision>143</cp:revision>
  <dcterms:created xsi:type="dcterms:W3CDTF">2015-10-14T07:41:46Z</dcterms:created>
  <dcterms:modified xsi:type="dcterms:W3CDTF">2015-10-26T23:15:43Z</dcterms:modified>
</cp:coreProperties>
</file>